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311" r:id="rId2"/>
    <p:sldId id="300" r:id="rId3"/>
    <p:sldId id="256" r:id="rId4"/>
    <p:sldId id="259" r:id="rId5"/>
    <p:sldId id="260" r:id="rId6"/>
    <p:sldId id="262" r:id="rId7"/>
    <p:sldId id="312" r:id="rId8"/>
    <p:sldId id="301" r:id="rId9"/>
    <p:sldId id="304" r:id="rId10"/>
    <p:sldId id="310" r:id="rId11"/>
    <p:sldId id="314" r:id="rId12"/>
    <p:sldId id="313" r:id="rId13"/>
    <p:sldId id="307" r:id="rId14"/>
    <p:sldId id="264" r:id="rId15"/>
    <p:sldId id="309" r:id="rId16"/>
    <p:sldId id="308" r:id="rId17"/>
    <p:sldId id="315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Black" panose="00000A00000000000000" pitchFamily="2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E32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B8CC3F-BD1B-4CB2-A55D-87557EB9698A}">
  <a:tblStyle styleId="{3BB8CC3F-BD1B-4CB2-A55D-87557EB969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40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133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667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01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 rot="-8581717" flipH="1">
            <a:off x="6085519" y="-1496329"/>
            <a:ext cx="4402909" cy="32343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rot="1956016" flipH="1">
            <a:off x="-1420073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6889116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-2467215" flipH="1">
            <a:off x="6908727" y="3120633"/>
            <a:ext cx="4039721" cy="296752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VvRRY_vhDjE?feature=oembed" TargetMode="External"/><Relationship Id="rId5" Type="http://schemas.openxmlformats.org/officeDocument/2006/relationships/image" Target="../media/image3.png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r0iLfAV0pIg?feature=oembed" TargetMode="External"/><Relationship Id="rId5" Type="http://schemas.openxmlformats.org/officeDocument/2006/relationships/image" Target="../media/image3.png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jpe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PKA5tVNZsi4?feature=oembed" TargetMode="External"/><Relationship Id="rId6" Type="http://schemas.openxmlformats.org/officeDocument/2006/relationships/slide" Target="slide9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" Target="slide15.xm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6.xml"/><Relationship Id="rId5" Type="http://schemas.openxmlformats.org/officeDocument/2006/relationships/image" Target="../media/image21.jpeg"/><Relationship Id="rId10" Type="http://schemas.openxmlformats.org/officeDocument/2006/relationships/image" Target="../media/image3.png"/><Relationship Id="rId4" Type="http://schemas.openxmlformats.org/officeDocument/2006/relationships/image" Target="../media/image20.jpeg"/><Relationship Id="rId9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7atZfX85nd4?feature=oembed" TargetMode="External"/><Relationship Id="rId5" Type="http://schemas.openxmlformats.org/officeDocument/2006/relationships/image" Target="../media/image3.png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video" Target="https://www.youtube.com/embed/-e1_QhJ1EhQ?feature=oembed" TargetMode="External"/><Relationship Id="rId1" Type="http://schemas.openxmlformats.org/officeDocument/2006/relationships/video" Target="https://www.youtube.com/embed/TVL4S05O-C8?feature=oembed" TargetMode="External"/><Relationship Id="rId6" Type="http://schemas.openxmlformats.org/officeDocument/2006/relationships/slide" Target="slide1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14.xml"/><Relationship Id="rId4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eg"/><Relationship Id="rId7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11.xml"/><Relationship Id="rId7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slide" Target="slide12.xml"/><Relationship Id="rId10" Type="http://schemas.openxmlformats.org/officeDocument/2006/relationships/image" Target="../media/image3.png"/><Relationship Id="rId4" Type="http://schemas.openxmlformats.org/officeDocument/2006/relationships/image" Target="../media/image8.jpeg"/><Relationship Id="rId9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90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8D9652A-AC65-4DCA-C4C2-61C675E9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>
                <a:latin typeface="Montserrat" panose="00000500000000000000" pitchFamily="2" charset="0"/>
              </a:rPr>
              <a:t>Anna</a:t>
            </a:r>
            <a:endParaRPr lang="pt-PT" b="1" dirty="0">
              <a:latin typeface="Montserrat" panose="00000500000000000000" pitchFamily="2" charset="0"/>
            </a:endParaRPr>
          </a:p>
        </p:txBody>
      </p:sp>
      <p:pic>
        <p:nvPicPr>
          <p:cNvPr id="2" name="Online Media 1" title="Meet Anna™ – The Smart Household Robot 🤖 ⚡️ 🧠">
            <a:hlinkClick r:id="" action="ppaction://media"/>
            <a:extLst>
              <a:ext uri="{FF2B5EF4-FFF2-40B4-BE49-F238E27FC236}">
                <a16:creationId xmlns:a16="http://schemas.microsoft.com/office/drawing/2014/main" id="{1D7C62C8-CCD5-2ED8-9876-D87C40A7036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7431" y="1283078"/>
            <a:ext cx="4973528" cy="3079922"/>
          </a:xfrm>
          <a:prstGeom prst="rect">
            <a:avLst/>
          </a:prstGeom>
        </p:spPr>
      </p:pic>
      <p:pic>
        <p:nvPicPr>
          <p:cNvPr id="3" name="Imagem 2">
            <a:hlinkClick r:id="rId4" action="ppaction://hlinksldjump"/>
            <a:extLst>
              <a:ext uri="{FF2B5EF4-FFF2-40B4-BE49-F238E27FC236}">
                <a16:creationId xmlns:a16="http://schemas.microsoft.com/office/drawing/2014/main" id="{22366FAB-0245-054C-374E-3749A9824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682" y="0"/>
            <a:ext cx="658318" cy="5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D9677DA-BDD1-CDD4-DBF7-151454FA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1" dirty="0">
                <a:latin typeface="Montserrat" panose="00000500000000000000" pitchFamily="2" charset="0"/>
              </a:rPr>
              <a:t>Assistentes Virtuais</a:t>
            </a:r>
            <a:br>
              <a:rPr lang="en" sz="3200" dirty="0">
                <a:solidFill>
                  <a:schemeClr val="tx1"/>
                </a:solidFill>
                <a:latin typeface="Montserrat" panose="00000500000000000000" pitchFamily="2" charset="0"/>
              </a:rPr>
            </a:br>
            <a:endParaRPr lang="pt-PT" dirty="0"/>
          </a:p>
        </p:txBody>
      </p:sp>
      <p:pic>
        <p:nvPicPr>
          <p:cNvPr id="11" name="Multimédia Online 10" title="Meet Google Home">
            <a:hlinkClick r:id="" action="ppaction://media"/>
            <a:extLst>
              <a:ext uri="{FF2B5EF4-FFF2-40B4-BE49-F238E27FC236}">
                <a16:creationId xmlns:a16="http://schemas.microsoft.com/office/drawing/2014/main" id="{71B9D217-AF33-6D9C-E953-31F827445D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9407" y="1611010"/>
            <a:ext cx="5086555" cy="287390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1145B17-AAAF-0402-02F4-780F818EC685}"/>
              </a:ext>
            </a:extLst>
          </p:cNvPr>
          <p:cNvSpPr txBox="1"/>
          <p:nvPr/>
        </p:nvSpPr>
        <p:spPr>
          <a:xfrm>
            <a:off x="1021971" y="1303233"/>
            <a:ext cx="38471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atin typeface="Montserrat" panose="00000500000000000000" pitchFamily="2" charset="0"/>
              </a:rPr>
              <a:t>Google </a:t>
            </a:r>
            <a:r>
              <a:rPr lang="pt-PT" sz="2000" b="1" dirty="0" err="1">
                <a:latin typeface="Montserrat" panose="00000500000000000000" pitchFamily="2" charset="0"/>
              </a:rPr>
              <a:t>Home</a:t>
            </a:r>
            <a:endParaRPr lang="pt-PT" sz="2000" b="1" dirty="0">
              <a:latin typeface="Montserrat" panose="00000500000000000000" pitchFamily="2" charset="0"/>
            </a:endParaRPr>
          </a:p>
          <a:p>
            <a:endParaRPr lang="pt-PT" dirty="0"/>
          </a:p>
        </p:txBody>
      </p:sp>
      <p:pic>
        <p:nvPicPr>
          <p:cNvPr id="13" name="Imagem 12">
            <a:hlinkClick r:id="rId4" action="ppaction://hlinksldjump"/>
            <a:extLst>
              <a:ext uri="{FF2B5EF4-FFF2-40B4-BE49-F238E27FC236}">
                <a16:creationId xmlns:a16="http://schemas.microsoft.com/office/drawing/2014/main" id="{42B6F9AC-928F-4918-0CA0-1B1551E2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682" y="0"/>
            <a:ext cx="658318" cy="5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81CD67-0798-CF8F-767D-8C10087E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>
                <a:latin typeface="Montserrat" panose="00000500000000000000" pitchFamily="2" charset="0"/>
              </a:rPr>
              <a:t>Aibo</a:t>
            </a:r>
            <a:r>
              <a:rPr lang="pt-PT" b="1" dirty="0">
                <a:latin typeface="Montserrat" panose="00000500000000000000" pitchFamily="2" charset="0"/>
              </a:rPr>
              <a:t>, o cão robô</a:t>
            </a:r>
          </a:p>
        </p:txBody>
      </p:sp>
      <p:pic>
        <p:nvPicPr>
          <p:cNvPr id="11" name="Multimédia Online 10" title="AIBO O CÃO ROBÔ">
            <a:hlinkClick r:id="" action="ppaction://media"/>
            <a:extLst>
              <a:ext uri="{FF2B5EF4-FFF2-40B4-BE49-F238E27FC236}">
                <a16:creationId xmlns:a16="http://schemas.microsoft.com/office/drawing/2014/main" id="{A2A80E73-5E9A-952C-F180-30B8D33496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54449" y="1412363"/>
            <a:ext cx="4389899" cy="3227750"/>
          </a:xfrm>
          <a:prstGeom prst="rect">
            <a:avLst/>
          </a:prstGeom>
        </p:spPr>
      </p:pic>
      <p:pic>
        <p:nvPicPr>
          <p:cNvPr id="1026" name="Picture 2" descr="I played with Sony's new Aibo robot dog, and I miss it already - The Verge">
            <a:extLst>
              <a:ext uri="{FF2B5EF4-FFF2-40B4-BE49-F238E27FC236}">
                <a16:creationId xmlns:a16="http://schemas.microsoft.com/office/drawing/2014/main" id="{ED4FE091-93D8-521A-3F7A-84D871FBC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52" y="1411347"/>
            <a:ext cx="2072147" cy="11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bot Dog Review: My Week With Aibo">
            <a:extLst>
              <a:ext uri="{FF2B5EF4-FFF2-40B4-BE49-F238E27FC236}">
                <a16:creationId xmlns:a16="http://schemas.microsoft.com/office/drawing/2014/main" id="{D26E4CF6-A3A2-A1D3-E629-C0259D0D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41" y="3113655"/>
            <a:ext cx="1272048" cy="152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hlinkClick r:id="rId6" action="ppaction://hlinksldjump"/>
            <a:extLst>
              <a:ext uri="{FF2B5EF4-FFF2-40B4-BE49-F238E27FC236}">
                <a16:creationId xmlns:a16="http://schemas.microsoft.com/office/drawing/2014/main" id="{1BC0155B-C097-8969-F5A5-B6B5AFBFC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682" y="0"/>
            <a:ext cx="658318" cy="587250"/>
          </a:xfrm>
          <a:prstGeom prst="rect">
            <a:avLst/>
          </a:prstGeom>
        </p:spPr>
      </p:pic>
      <p:pic>
        <p:nvPicPr>
          <p:cNvPr id="1030" name="Picture 6" descr="Sony's robot dog Aibo is designed to make you feel puppy love - The  Washington Post">
            <a:extLst>
              <a:ext uri="{FF2B5EF4-FFF2-40B4-BE49-F238E27FC236}">
                <a16:creationId xmlns:a16="http://schemas.microsoft.com/office/drawing/2014/main" id="{3E848C48-F852-E801-ABF9-5AD57488D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9" y="3419988"/>
            <a:ext cx="1624517" cy="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671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1058623" y="332747"/>
            <a:ext cx="4317179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Montserrat" panose="00000500000000000000" pitchFamily="2" charset="0"/>
              </a:rPr>
              <a:t>Robôs Industriais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2DEE0-5228-68B4-ACD1-FB602C45818E}"/>
              </a:ext>
            </a:extLst>
          </p:cNvPr>
          <p:cNvSpPr txBox="1"/>
          <p:nvPr/>
        </p:nvSpPr>
        <p:spPr>
          <a:xfrm>
            <a:off x="111982" y="1283496"/>
            <a:ext cx="20162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263238"/>
                </a:solidFill>
                <a:latin typeface="Montserrat" panose="00000500000000000000" pitchFamily="2" charset="0"/>
              </a:rPr>
              <a:t>Vantagens</a:t>
            </a:r>
            <a:endParaRPr lang="en-US" sz="2000" b="1" dirty="0">
              <a:solidFill>
                <a:srgbClr val="263238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CDF1A-A3A5-2B44-8892-4755270D3A06}"/>
              </a:ext>
            </a:extLst>
          </p:cNvPr>
          <p:cNvSpPr txBox="1"/>
          <p:nvPr/>
        </p:nvSpPr>
        <p:spPr>
          <a:xfrm>
            <a:off x="4514076" y="1283496"/>
            <a:ext cx="63830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263238"/>
                </a:solidFill>
                <a:latin typeface="Montserrat" panose="00000500000000000000" pitchFamily="2" charset="0"/>
              </a:rPr>
              <a:t>Desvantagens</a:t>
            </a:r>
            <a:endParaRPr lang="en-US" b="1" dirty="0"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06AB0-2601-EC08-4AC5-4321005AB5E1}"/>
              </a:ext>
            </a:extLst>
          </p:cNvPr>
          <p:cNvSpPr txBox="1"/>
          <p:nvPr/>
        </p:nvSpPr>
        <p:spPr>
          <a:xfrm>
            <a:off x="111982" y="1714498"/>
            <a:ext cx="446912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Montserrat"/>
              </a:rPr>
              <a:t>    São </a:t>
            </a:r>
            <a:r>
              <a:rPr lang="en-US" sz="1200" dirty="0" err="1">
                <a:latin typeface="Montserrat"/>
              </a:rPr>
              <a:t>eficientes</a:t>
            </a:r>
            <a:r>
              <a:rPr lang="en-US" sz="1200" dirty="0">
                <a:latin typeface="Montserrat"/>
              </a:rPr>
              <a:t>, </a:t>
            </a:r>
            <a:r>
              <a:rPr lang="en-US" sz="1200" dirty="0" err="1">
                <a:latin typeface="Montserrat"/>
              </a:rPr>
              <a:t>uma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vez</a:t>
            </a:r>
            <a:r>
              <a:rPr lang="en-US" sz="1200" dirty="0">
                <a:latin typeface="Montserrat"/>
              </a:rPr>
              <a:t> que </a:t>
            </a:r>
            <a:r>
              <a:rPr lang="en-US" sz="1200" dirty="0" err="1">
                <a:latin typeface="Montserrat"/>
              </a:rPr>
              <a:t>são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capazes</a:t>
            </a:r>
            <a:r>
              <a:rPr lang="en-US" sz="1200" dirty="0">
                <a:latin typeface="Montserrat"/>
              </a:rPr>
              <a:t> de </a:t>
            </a:r>
            <a:r>
              <a:rPr lang="en-US" sz="1200" dirty="0" err="1">
                <a:latin typeface="Montserrat"/>
              </a:rPr>
              <a:t>realizar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tarefas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repetitivas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por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longos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períodos</a:t>
            </a:r>
            <a:r>
              <a:rPr lang="en-US" sz="1200" dirty="0">
                <a:latin typeface="Montserrat"/>
              </a:rPr>
              <a:t> de tempo </a:t>
            </a:r>
            <a:r>
              <a:rPr lang="en-US" sz="1200" dirty="0" err="1">
                <a:latin typeface="Montserrat"/>
              </a:rPr>
              <a:t>sem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precisar</a:t>
            </a:r>
            <a:r>
              <a:rPr lang="en-US" sz="1200" dirty="0">
                <a:latin typeface="Montserrat"/>
              </a:rPr>
              <a:t> de </a:t>
            </a:r>
            <a:r>
              <a:rPr lang="en-US" sz="1200" dirty="0" err="1">
                <a:latin typeface="Montserrat"/>
              </a:rPr>
              <a:t>pausas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ou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descansos</a:t>
            </a:r>
            <a:r>
              <a:rPr lang="en-US" sz="1200" dirty="0">
                <a:latin typeface="Montserrat"/>
              </a:rPr>
              <a:t>, o que </a:t>
            </a:r>
            <a:r>
              <a:rPr lang="en-US" sz="1200" dirty="0" err="1">
                <a:latin typeface="Montserrat"/>
              </a:rPr>
              <a:t>provoca</a:t>
            </a:r>
            <a:r>
              <a:rPr lang="en-US" sz="1200" dirty="0">
                <a:latin typeface="Montserrat"/>
              </a:rPr>
              <a:t> um </a:t>
            </a:r>
            <a:r>
              <a:rPr lang="en-US" sz="1200" dirty="0" err="1">
                <a:latin typeface="Montserrat"/>
              </a:rPr>
              <a:t>aumento</a:t>
            </a:r>
            <a:r>
              <a:rPr lang="en-US" sz="1200" dirty="0">
                <a:latin typeface="Montserrat"/>
              </a:rPr>
              <a:t> da </a:t>
            </a:r>
            <a:r>
              <a:rPr lang="en-US" sz="1200" dirty="0" err="1">
                <a:latin typeface="Montserrat"/>
              </a:rPr>
              <a:t>produtividade</a:t>
            </a:r>
            <a:r>
              <a:rPr lang="en-US" sz="1200" dirty="0">
                <a:latin typeface="Montserrat"/>
              </a:rPr>
              <a:t> e a </a:t>
            </a:r>
            <a:r>
              <a:rPr lang="en-US" sz="1200" dirty="0" err="1">
                <a:latin typeface="Montserrat"/>
              </a:rPr>
              <a:t>uma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redução</a:t>
            </a:r>
            <a:r>
              <a:rPr lang="en-US" sz="1200" dirty="0">
                <a:latin typeface="Montserrat"/>
              </a:rPr>
              <a:t> dos custos de </a:t>
            </a:r>
            <a:r>
              <a:rPr lang="en-US" sz="1200" dirty="0" err="1">
                <a:latin typeface="Montserrat"/>
              </a:rPr>
              <a:t>produção</a:t>
            </a:r>
            <a:r>
              <a:rPr lang="en-US" sz="1200" dirty="0">
                <a:latin typeface="Montserrat"/>
              </a:rPr>
              <a:t>. </a:t>
            </a:r>
            <a:r>
              <a:rPr lang="en-US" sz="1200" dirty="0" err="1">
                <a:latin typeface="Montserrat"/>
              </a:rPr>
              <a:t>Ademais</a:t>
            </a:r>
            <a:r>
              <a:rPr lang="en-US" sz="1200" dirty="0">
                <a:latin typeface="Montserrat"/>
              </a:rPr>
              <a:t>, </a:t>
            </a:r>
            <a:r>
              <a:rPr lang="en-US" sz="1200" dirty="0" err="1">
                <a:latin typeface="Montserrat"/>
              </a:rPr>
              <a:t>são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menos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propensos</a:t>
            </a:r>
            <a:r>
              <a:rPr lang="en-US" sz="1200" dirty="0">
                <a:latin typeface="Montserrat"/>
              </a:rPr>
              <a:t> a </a:t>
            </a:r>
            <a:r>
              <a:rPr lang="en-US" sz="1200" dirty="0" err="1">
                <a:latin typeface="Montserrat"/>
              </a:rPr>
              <a:t>erros</a:t>
            </a:r>
            <a:r>
              <a:rPr lang="en-US" sz="1200" dirty="0">
                <a:latin typeface="Montserrat"/>
              </a:rPr>
              <a:t>, o que </a:t>
            </a:r>
            <a:r>
              <a:rPr lang="en-US" sz="1200" dirty="0" err="1">
                <a:latin typeface="Montserrat"/>
              </a:rPr>
              <a:t>provoca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menor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probabilidade</a:t>
            </a:r>
            <a:r>
              <a:rPr lang="en-US" sz="1200" dirty="0">
                <a:latin typeface="Montserrat"/>
              </a:rPr>
              <a:t> de </a:t>
            </a:r>
            <a:r>
              <a:rPr lang="en-US" sz="1200" dirty="0" err="1">
                <a:latin typeface="Montserrat"/>
              </a:rPr>
              <a:t>defeitos</a:t>
            </a:r>
            <a:r>
              <a:rPr lang="en-US" sz="1200" dirty="0">
                <a:latin typeface="Montserrat"/>
              </a:rPr>
              <a:t>.</a:t>
            </a:r>
          </a:p>
          <a:p>
            <a:r>
              <a:rPr lang="en-US" sz="1200" dirty="0">
                <a:latin typeface="Montserrat"/>
              </a:rPr>
              <a:t>     </a:t>
            </a:r>
            <a:r>
              <a:rPr lang="en-US" sz="1200" dirty="0" err="1">
                <a:latin typeface="Montserrat"/>
              </a:rPr>
              <a:t>Podem</a:t>
            </a:r>
            <a:r>
              <a:rPr lang="en-US" sz="1200" dirty="0">
                <a:latin typeface="Montserrat"/>
              </a:rPr>
              <a:t> ser </a:t>
            </a:r>
            <a:r>
              <a:rPr lang="en-US" sz="1200" dirty="0" err="1">
                <a:latin typeface="Montserrat"/>
              </a:rPr>
              <a:t>usados</a:t>
            </a:r>
            <a:r>
              <a:rPr lang="en-US" sz="1200" dirty="0">
                <a:latin typeface="Montserrat"/>
              </a:rPr>
              <a:t> para </a:t>
            </a:r>
            <a:r>
              <a:rPr lang="en-US" sz="1200" dirty="0" err="1">
                <a:latin typeface="Montserrat"/>
              </a:rPr>
              <a:t>executar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tarefas</a:t>
            </a:r>
            <a:r>
              <a:rPr lang="en-US" sz="1200" dirty="0">
                <a:latin typeface="Montserrat"/>
              </a:rPr>
              <a:t> que </a:t>
            </a:r>
            <a:r>
              <a:rPr lang="en-US" sz="1200" dirty="0" err="1">
                <a:latin typeface="Montserrat"/>
              </a:rPr>
              <a:t>são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perigosas</a:t>
            </a:r>
            <a:r>
              <a:rPr lang="en-US" sz="1200" dirty="0">
                <a:latin typeface="Montserrat"/>
              </a:rPr>
              <a:t> para </a:t>
            </a:r>
            <a:r>
              <a:rPr lang="en-US" sz="1200" dirty="0" err="1">
                <a:latin typeface="Montserrat"/>
              </a:rPr>
              <a:t>os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trabalhadores</a:t>
            </a:r>
            <a:r>
              <a:rPr lang="en-US" sz="1200" dirty="0">
                <a:latin typeface="Montserrat"/>
              </a:rPr>
              <a:t>, </a:t>
            </a:r>
            <a:r>
              <a:rPr lang="en-US" sz="1200" dirty="0" err="1">
                <a:latin typeface="Montserrat"/>
              </a:rPr>
              <a:t>como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manusear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materiais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tóxicos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ou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trabalhar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em</a:t>
            </a:r>
            <a:r>
              <a:rPr lang="en-US" sz="1200" dirty="0">
                <a:latin typeface="Montserrat"/>
              </a:rPr>
              <a:t> ambientes </a:t>
            </a:r>
            <a:r>
              <a:rPr lang="en-US" sz="1200" dirty="0" err="1">
                <a:latin typeface="Montserrat"/>
              </a:rPr>
              <a:t>extremos</a:t>
            </a:r>
            <a:r>
              <a:rPr lang="en-US" sz="1200" dirty="0">
                <a:latin typeface="Montserrat"/>
              </a:rPr>
              <a:t>. </a:t>
            </a:r>
            <a:r>
              <a:rPr lang="en-US" sz="1200" dirty="0" err="1">
                <a:latin typeface="Montserrat"/>
              </a:rPr>
              <a:t>Isso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ajuda</a:t>
            </a:r>
            <a:r>
              <a:rPr lang="en-US" sz="1200" dirty="0">
                <a:latin typeface="Montserrat"/>
              </a:rPr>
              <a:t> a </a:t>
            </a:r>
            <a:r>
              <a:rPr lang="en-US" sz="1200" dirty="0" err="1">
                <a:latin typeface="Montserrat"/>
              </a:rPr>
              <a:t>garantir</a:t>
            </a:r>
            <a:r>
              <a:rPr lang="en-US" sz="1200" dirty="0">
                <a:latin typeface="Montserrat"/>
              </a:rPr>
              <a:t> a </a:t>
            </a:r>
            <a:r>
              <a:rPr lang="en-US" sz="1200" dirty="0" err="1">
                <a:latin typeface="Montserrat"/>
              </a:rPr>
              <a:t>segurança</a:t>
            </a:r>
            <a:r>
              <a:rPr lang="en-US" sz="1200" dirty="0">
                <a:latin typeface="Montserrat"/>
              </a:rPr>
              <a:t> dos </a:t>
            </a:r>
            <a:r>
              <a:rPr lang="en-US" sz="1200" dirty="0" err="1">
                <a:latin typeface="Montserrat"/>
              </a:rPr>
              <a:t>trabalhadores</a:t>
            </a:r>
            <a:r>
              <a:rPr lang="en-US" sz="1200" dirty="0">
                <a:latin typeface="Montserrat"/>
              </a:rPr>
              <a:t>, </a:t>
            </a:r>
            <a:r>
              <a:rPr lang="en-US" sz="1200" dirty="0" err="1">
                <a:latin typeface="Montserrat"/>
              </a:rPr>
              <a:t>eliminando</a:t>
            </a:r>
            <a:r>
              <a:rPr lang="en-US" sz="1200" dirty="0">
                <a:latin typeface="Montserrat"/>
              </a:rPr>
              <a:t> a </a:t>
            </a:r>
            <a:r>
              <a:rPr lang="en-US" sz="1200" dirty="0" err="1">
                <a:latin typeface="Montserrat"/>
              </a:rPr>
              <a:t>sua</a:t>
            </a:r>
            <a:r>
              <a:rPr lang="en-US" sz="1200" dirty="0">
                <a:latin typeface="Montserrat"/>
              </a:rPr>
              <a:t> </a:t>
            </a:r>
            <a:r>
              <a:rPr lang="en-US" sz="1200" dirty="0" err="1">
                <a:latin typeface="Montserrat"/>
              </a:rPr>
              <a:t>exposição</a:t>
            </a:r>
            <a:r>
              <a:rPr lang="en-US" sz="1200" dirty="0">
                <a:latin typeface="Montserrat"/>
              </a:rPr>
              <a:t> a </a:t>
            </a:r>
            <a:r>
              <a:rPr lang="en-US" sz="1200" dirty="0" err="1">
                <a:latin typeface="Montserrat"/>
              </a:rPr>
              <a:t>potenciais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riscos</a:t>
            </a:r>
            <a:r>
              <a:rPr lang="en-US" sz="1200" dirty="0">
                <a:latin typeface="Montserrat"/>
              </a:rPr>
              <a:t>.</a:t>
            </a:r>
          </a:p>
          <a:p>
            <a:endParaRPr lang="en-US" sz="1200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D7C07-7239-A451-6513-0F85B768B52A}"/>
              </a:ext>
            </a:extLst>
          </p:cNvPr>
          <p:cNvSpPr txBox="1"/>
          <p:nvPr/>
        </p:nvSpPr>
        <p:spPr>
          <a:xfrm>
            <a:off x="4514076" y="1683606"/>
            <a:ext cx="462794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Montserrat"/>
              </a:rPr>
              <a:t>    O </a:t>
            </a:r>
            <a:r>
              <a:rPr lang="en-US" sz="1200" dirty="0" err="1">
                <a:latin typeface="Montserrat"/>
              </a:rPr>
              <a:t>investimento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inicial</a:t>
            </a:r>
            <a:r>
              <a:rPr lang="en-US" sz="1200" dirty="0">
                <a:latin typeface="Montserrat"/>
              </a:rPr>
              <a:t> para </a:t>
            </a:r>
            <a:r>
              <a:rPr lang="en-US" sz="1200" dirty="0" err="1">
                <a:latin typeface="Montserrat"/>
              </a:rPr>
              <a:t>adquirir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robôs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industriais</a:t>
            </a:r>
            <a:r>
              <a:rPr lang="en-US" sz="1200" dirty="0">
                <a:latin typeface="Montserrat"/>
              </a:rPr>
              <a:t> é </a:t>
            </a:r>
            <a:r>
              <a:rPr lang="en-US" sz="1200" dirty="0" err="1">
                <a:latin typeface="Montserrat"/>
              </a:rPr>
              <a:t>significativo</a:t>
            </a:r>
            <a:r>
              <a:rPr lang="en-US" sz="1200" dirty="0">
                <a:latin typeface="Montserrat"/>
              </a:rPr>
              <a:t>, o que </a:t>
            </a:r>
            <a:r>
              <a:rPr lang="en-US" sz="1200" dirty="0" err="1">
                <a:latin typeface="Montserrat"/>
              </a:rPr>
              <a:t>pode</a:t>
            </a:r>
            <a:r>
              <a:rPr lang="en-US" sz="1200" dirty="0">
                <a:latin typeface="Montserrat"/>
              </a:rPr>
              <a:t> ser um </a:t>
            </a:r>
            <a:r>
              <a:rPr lang="en-US" sz="1200" dirty="0" err="1">
                <a:latin typeface="Montserrat"/>
              </a:rPr>
              <a:t>obstáculo</a:t>
            </a:r>
            <a:r>
              <a:rPr lang="en-US" sz="1200" dirty="0">
                <a:latin typeface="Montserrat"/>
              </a:rPr>
              <a:t> para </a:t>
            </a:r>
            <a:r>
              <a:rPr lang="en-US" sz="1200" dirty="0" err="1">
                <a:latin typeface="Montserrat"/>
              </a:rPr>
              <a:t>pequenas</a:t>
            </a:r>
            <a:r>
              <a:rPr lang="en-US" sz="1200" dirty="0">
                <a:latin typeface="Montserrat"/>
              </a:rPr>
              <a:t> e </a:t>
            </a:r>
            <a:r>
              <a:rPr lang="en-US" sz="1200" dirty="0" err="1">
                <a:latin typeface="Montserrat"/>
              </a:rPr>
              <a:t>médias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empresas</a:t>
            </a:r>
            <a:r>
              <a:rPr lang="en-US" sz="1200" dirty="0">
                <a:latin typeface="Montserrat"/>
              </a:rPr>
              <a:t>, para </a:t>
            </a:r>
            <a:r>
              <a:rPr lang="en-US" sz="1200" dirty="0" err="1">
                <a:latin typeface="Montserrat"/>
              </a:rPr>
              <a:t>além</a:t>
            </a:r>
            <a:r>
              <a:rPr lang="en-US" sz="1200" dirty="0">
                <a:latin typeface="Montserrat"/>
              </a:rPr>
              <a:t> de que </a:t>
            </a:r>
            <a:r>
              <a:rPr lang="en-US" sz="1200" dirty="0" err="1">
                <a:latin typeface="Montserrat"/>
              </a:rPr>
              <a:t>requerem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manutenção</a:t>
            </a:r>
            <a:r>
              <a:rPr lang="en-US" sz="1200" dirty="0">
                <a:latin typeface="Montserrat"/>
              </a:rPr>
              <a:t> regular para </a:t>
            </a:r>
            <a:r>
              <a:rPr lang="en-US" sz="1200" dirty="0" err="1">
                <a:latin typeface="Montserrat"/>
              </a:rPr>
              <a:t>garantir</a:t>
            </a:r>
            <a:r>
              <a:rPr lang="en-US" sz="1200" dirty="0">
                <a:latin typeface="Montserrat"/>
              </a:rPr>
              <a:t> o </a:t>
            </a:r>
            <a:r>
              <a:rPr lang="en-US" sz="1200" dirty="0" err="1">
                <a:latin typeface="Montserrat"/>
              </a:rPr>
              <a:t>seu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desempenho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adequado</a:t>
            </a:r>
            <a:r>
              <a:rPr lang="en-US" sz="1200" dirty="0">
                <a:latin typeface="Montserrat"/>
              </a:rPr>
              <a:t> e </a:t>
            </a:r>
            <a:r>
              <a:rPr lang="en-US" sz="1200" dirty="0" err="1">
                <a:latin typeface="Montserrat"/>
              </a:rPr>
              <a:t>prolongar</a:t>
            </a:r>
            <a:r>
              <a:rPr lang="en-US" sz="1200" dirty="0">
                <a:latin typeface="Montserrat"/>
              </a:rPr>
              <a:t> a </a:t>
            </a:r>
            <a:r>
              <a:rPr lang="en-US" sz="1200" dirty="0" err="1">
                <a:latin typeface="Montserrat"/>
              </a:rPr>
              <a:t>sua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vida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útil</a:t>
            </a:r>
            <a:r>
              <a:rPr lang="en-US" sz="1200" dirty="0">
                <a:latin typeface="Montserrat"/>
              </a:rPr>
              <a:t>, que </a:t>
            </a:r>
            <a:r>
              <a:rPr lang="en-US" sz="1200" dirty="0" err="1">
                <a:latin typeface="Montserrat"/>
              </a:rPr>
              <a:t>por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sua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vez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pode</a:t>
            </a:r>
            <a:r>
              <a:rPr lang="en-US" sz="1200" dirty="0">
                <a:latin typeface="Montserrat"/>
              </a:rPr>
              <a:t> ser </a:t>
            </a:r>
            <a:r>
              <a:rPr lang="en-US" sz="1200" dirty="0" err="1">
                <a:latin typeface="Montserrat"/>
              </a:rPr>
              <a:t>caro</a:t>
            </a:r>
            <a:r>
              <a:rPr lang="en-US" sz="1200" dirty="0">
                <a:latin typeface="Montserrat"/>
              </a:rPr>
              <a:t> e </a:t>
            </a:r>
            <a:r>
              <a:rPr lang="en-US" sz="1200" dirty="0" err="1">
                <a:latin typeface="Montserrat"/>
              </a:rPr>
              <a:t>requer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pessoal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especializado</a:t>
            </a:r>
            <a:r>
              <a:rPr lang="en-US" sz="1200" dirty="0">
                <a:latin typeface="Montserrat"/>
              </a:rPr>
              <a:t>.</a:t>
            </a:r>
          </a:p>
          <a:p>
            <a:r>
              <a:rPr lang="en-US" sz="1200" dirty="0">
                <a:latin typeface="Montserrat"/>
              </a:rPr>
              <a:t>    O </a:t>
            </a:r>
            <a:r>
              <a:rPr lang="en-US" sz="1200" dirty="0" err="1">
                <a:latin typeface="Montserrat"/>
              </a:rPr>
              <a:t>uso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crescente</a:t>
            </a:r>
            <a:r>
              <a:rPr lang="en-US" sz="1200" dirty="0">
                <a:latin typeface="Montserrat"/>
              </a:rPr>
              <a:t> de </a:t>
            </a:r>
            <a:r>
              <a:rPr lang="en-US" sz="1200" dirty="0" err="1">
                <a:latin typeface="Montserrat"/>
              </a:rPr>
              <a:t>robôs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industriais</a:t>
            </a:r>
            <a:r>
              <a:rPr lang="en-US" sz="1200" dirty="0">
                <a:latin typeface="Montserrat"/>
              </a:rPr>
              <a:t> leva à </a:t>
            </a:r>
            <a:r>
              <a:rPr lang="en-US" sz="1200" dirty="0" err="1">
                <a:latin typeface="Montserrat"/>
              </a:rPr>
              <a:t>perda</a:t>
            </a:r>
            <a:r>
              <a:rPr lang="en-US" sz="1200" dirty="0">
                <a:latin typeface="Montserrat"/>
              </a:rPr>
              <a:t> de </a:t>
            </a:r>
            <a:r>
              <a:rPr lang="en-US" sz="1200" dirty="0" err="1">
                <a:latin typeface="Montserrat"/>
              </a:rPr>
              <a:t>empregos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em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algumas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indústrias</a:t>
            </a:r>
            <a:r>
              <a:rPr lang="en-US" sz="1200" dirty="0">
                <a:latin typeface="Montserrat"/>
              </a:rPr>
              <a:t>, à </a:t>
            </a:r>
            <a:r>
              <a:rPr lang="en-US" sz="1200" dirty="0" err="1">
                <a:latin typeface="Montserrat"/>
              </a:rPr>
              <a:t>medida</a:t>
            </a:r>
            <a:r>
              <a:rPr lang="en-US" sz="1200" dirty="0">
                <a:latin typeface="Montserrat"/>
              </a:rPr>
              <a:t> que as </a:t>
            </a:r>
            <a:r>
              <a:rPr lang="en-US" sz="1200" dirty="0" err="1">
                <a:latin typeface="Montserrat"/>
              </a:rPr>
              <a:t>empresas</a:t>
            </a:r>
            <a:r>
              <a:rPr lang="en-US" sz="1200" dirty="0">
                <a:latin typeface="Montserrat"/>
              </a:rPr>
              <a:t> se </a:t>
            </a:r>
            <a:r>
              <a:rPr lang="en-US" sz="1200" dirty="0" err="1">
                <a:latin typeface="Montserrat"/>
              </a:rPr>
              <a:t>tornam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mais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automatizadas</a:t>
            </a:r>
            <a:r>
              <a:rPr lang="en-US" sz="1200" dirty="0">
                <a:latin typeface="Montserrat"/>
              </a:rPr>
              <a:t> e </a:t>
            </a:r>
            <a:r>
              <a:rPr lang="en-US" sz="1200" dirty="0" err="1">
                <a:latin typeface="Montserrat"/>
              </a:rPr>
              <a:t>menos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dependentes</a:t>
            </a:r>
            <a:r>
              <a:rPr lang="en-US" sz="1200" dirty="0">
                <a:latin typeface="Montserrat"/>
              </a:rPr>
              <a:t> de </a:t>
            </a:r>
            <a:r>
              <a:rPr lang="en-US" sz="1200" dirty="0" err="1">
                <a:latin typeface="Montserrat"/>
              </a:rPr>
              <a:t>trabalhadores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humanos</a:t>
            </a:r>
            <a:r>
              <a:rPr lang="en-US" sz="1200" dirty="0">
                <a:latin typeface="Montserrat"/>
              </a:rPr>
              <a:t>.</a:t>
            </a:r>
            <a:endParaRPr lang="en-US" dirty="0">
              <a:latin typeface="Montserrat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DACF25E6-4C70-A981-686C-AAA80A117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43" y="3883161"/>
            <a:ext cx="1629509" cy="1062619"/>
          </a:xfrm>
          <a:prstGeom prst="rect">
            <a:avLst/>
          </a:prstGeom>
        </p:spPr>
      </p:pic>
      <p:pic>
        <p:nvPicPr>
          <p:cNvPr id="4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13FC44CE-3E04-B403-13AD-CE93D798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535" y="3883591"/>
            <a:ext cx="1614857" cy="1061761"/>
          </a:xfrm>
          <a:prstGeom prst="rect">
            <a:avLst/>
          </a:prstGeom>
        </p:spPr>
      </p:pic>
      <p:pic>
        <p:nvPicPr>
          <p:cNvPr id="7" name="Imagem 8" descr="Uma imagem com texto, secretária&#10;&#10;Descrição gerada automaticamente">
            <a:extLst>
              <a:ext uri="{FF2B5EF4-FFF2-40B4-BE49-F238E27FC236}">
                <a16:creationId xmlns:a16="http://schemas.microsoft.com/office/drawing/2014/main" id="{81DD81CF-57CC-2FA4-6281-F72F9EEDA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390" y="3622598"/>
            <a:ext cx="1710106" cy="1389876"/>
          </a:xfrm>
          <a:prstGeom prst="rect">
            <a:avLst/>
          </a:prstGeom>
        </p:spPr>
      </p:pic>
      <p:pic>
        <p:nvPicPr>
          <p:cNvPr id="9" name="Imagem 8">
            <a:hlinkClick r:id="rId6" action="ppaction://hlinksldjump"/>
            <a:extLst>
              <a:ext uri="{FF2B5EF4-FFF2-40B4-BE49-F238E27FC236}">
                <a16:creationId xmlns:a16="http://schemas.microsoft.com/office/drawing/2014/main" id="{5B5E59E8-3DAA-1429-DB6C-89440385B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682" y="0"/>
            <a:ext cx="658318" cy="5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3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>
            <a:spLocks noGrp="1"/>
          </p:cNvSpPr>
          <p:nvPr>
            <p:ph type="subTitle" idx="4"/>
          </p:nvPr>
        </p:nvSpPr>
        <p:spPr>
          <a:xfrm>
            <a:off x="1781010" y="3255936"/>
            <a:ext cx="2914815" cy="1191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sz="2000" b="1" dirty="0" err="1">
                <a:latin typeface="Montserrat" panose="00000500000000000000" pitchFamily="2" charset="0"/>
              </a:rPr>
              <a:t>Stretch</a:t>
            </a:r>
            <a:endParaRPr lang="en" sz="2000" b="1" dirty="0">
              <a:latin typeface="Montserrat" panose="00000500000000000000" pitchFamily="2" charset="0"/>
            </a:endParaRPr>
          </a:p>
          <a:p>
            <a:pPr marL="0" indent="0"/>
            <a:r>
              <a:rPr lang="en" dirty="0">
                <a:latin typeface="Montserrat" panose="00000500000000000000" pitchFamily="2" charset="0"/>
              </a:rPr>
              <a:t>É um robôs móvel desenhado para automação e manuseamento de armazéns</a:t>
            </a:r>
            <a:r>
              <a:rPr lang="en" dirty="0"/>
              <a:t>.</a:t>
            </a:r>
          </a:p>
        </p:txBody>
      </p:sp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Montserrat" panose="00000500000000000000" pitchFamily="2" charset="0"/>
              </a:rPr>
              <a:t>Exemplos de robôs Industriais</a:t>
            </a:r>
          </a:p>
        </p:txBody>
      </p:sp>
      <p:sp>
        <p:nvSpPr>
          <p:cNvPr id="472" name="Google Shape;472;p34"/>
          <p:cNvSpPr txBox="1">
            <a:spLocks noGrp="1"/>
          </p:cNvSpPr>
          <p:nvPr>
            <p:ph type="subTitle" idx="6"/>
          </p:nvPr>
        </p:nvSpPr>
        <p:spPr>
          <a:xfrm>
            <a:off x="5765826" y="1812689"/>
            <a:ext cx="2928103" cy="1154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b="1" dirty="0">
                <a:latin typeface="Montserrat" panose="00000500000000000000" pitchFamily="2" charset="0"/>
              </a:rPr>
              <a:t>Spot Arm</a:t>
            </a:r>
          </a:p>
          <a:p>
            <a:pPr marL="0" indent="0"/>
            <a:r>
              <a:rPr lang="en" dirty="0">
                <a:latin typeface="Montserrat" panose="00000500000000000000" pitchFamily="2" charset="0"/>
              </a:rPr>
              <a:t>Um braço mecânico versátil, capaz de manipular objetos mais precisamente.</a:t>
            </a:r>
          </a:p>
        </p:txBody>
      </p:sp>
      <p:sp>
        <p:nvSpPr>
          <p:cNvPr id="7" name="Google Shape;472;p34">
            <a:extLst>
              <a:ext uri="{FF2B5EF4-FFF2-40B4-BE49-F238E27FC236}">
                <a16:creationId xmlns:a16="http://schemas.microsoft.com/office/drawing/2014/main" id="{E775CE75-B025-21C9-827A-CC4912A0E624}"/>
              </a:ext>
            </a:extLst>
          </p:cNvPr>
          <p:cNvSpPr txBox="1">
            <a:spLocks/>
          </p:cNvSpPr>
          <p:nvPr/>
        </p:nvSpPr>
        <p:spPr>
          <a:xfrm>
            <a:off x="5676900" y="3231273"/>
            <a:ext cx="3221180" cy="105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" sz="2000" b="1" dirty="0">
                <a:latin typeface="Montserrat" panose="00000500000000000000" pitchFamily="2" charset="0"/>
              </a:rPr>
              <a:t>Atlas</a:t>
            </a:r>
            <a:endParaRPr lang="en-US" sz="2000" b="1" dirty="0">
              <a:latin typeface="Montserrat" panose="00000500000000000000" pitchFamily="2" charset="0"/>
            </a:endParaRPr>
          </a:p>
          <a:p>
            <a:pPr marL="0" indent="0"/>
            <a:r>
              <a:rPr lang="en-US" dirty="0">
                <a:latin typeface="Montserrat" panose="00000500000000000000" pitchFamily="2" charset="0"/>
              </a:rPr>
              <a:t>É um </a:t>
            </a:r>
            <a:r>
              <a:rPr lang="en-US" dirty="0" err="1">
                <a:latin typeface="Montserrat" panose="00000500000000000000" pitchFamily="2" charset="0"/>
              </a:rPr>
              <a:t>robô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humanoide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versátil</a:t>
            </a:r>
            <a:r>
              <a:rPr lang="en-US" dirty="0">
                <a:latin typeface="Montserrat" panose="00000500000000000000" pitchFamily="2" charset="0"/>
              </a:rPr>
              <a:t>, </a:t>
            </a:r>
            <a:r>
              <a:rPr lang="en-US" dirty="0" err="1">
                <a:latin typeface="Montserrat" panose="00000500000000000000" pitchFamily="2" charset="0"/>
              </a:rPr>
              <a:t>usado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operações</a:t>
            </a:r>
            <a:r>
              <a:rPr lang="en-US" dirty="0">
                <a:latin typeface="Montserrat" panose="00000500000000000000" pitchFamily="2" charset="0"/>
              </a:rPr>
              <a:t> de </a:t>
            </a:r>
            <a:r>
              <a:rPr lang="en-US" dirty="0" err="1">
                <a:latin typeface="Montserrat" panose="00000500000000000000" pitchFamily="2" charset="0"/>
              </a:rPr>
              <a:t>resgate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ou</a:t>
            </a:r>
            <a:r>
              <a:rPr lang="en-US" dirty="0">
                <a:latin typeface="Montserrat" panose="00000500000000000000" pitchFamily="2" charset="0"/>
              </a:rPr>
              <a:t> testes de </a:t>
            </a:r>
            <a:r>
              <a:rPr lang="en-US" dirty="0" err="1">
                <a:latin typeface="Montserrat" panose="00000500000000000000" pitchFamily="2" charset="0"/>
              </a:rPr>
              <a:t>mobillidade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1" name="Google Shape;468;p34">
            <a:extLst>
              <a:ext uri="{FF2B5EF4-FFF2-40B4-BE49-F238E27FC236}">
                <a16:creationId xmlns:a16="http://schemas.microsoft.com/office/drawing/2014/main" id="{80CEEE7A-FE8F-1B70-9FE2-F833C223FB53}"/>
              </a:ext>
            </a:extLst>
          </p:cNvPr>
          <p:cNvSpPr txBox="1">
            <a:spLocks/>
          </p:cNvSpPr>
          <p:nvPr/>
        </p:nvSpPr>
        <p:spPr>
          <a:xfrm>
            <a:off x="1693933" y="1812689"/>
            <a:ext cx="3001892" cy="119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PT" sz="2000" b="1" dirty="0">
                <a:latin typeface="Montserrat" panose="00000500000000000000" pitchFamily="2" charset="0"/>
              </a:rPr>
              <a:t>Spot</a:t>
            </a:r>
            <a:endParaRPr lang="en" dirty="0">
              <a:latin typeface="Montserrat" panose="00000500000000000000" pitchFamily="2" charset="0"/>
            </a:endParaRPr>
          </a:p>
          <a:p>
            <a:pPr marL="0" indent="0"/>
            <a:r>
              <a:rPr lang="en" dirty="0">
                <a:latin typeface="Montserrat" panose="00000500000000000000" pitchFamily="2" charset="0"/>
              </a:rPr>
              <a:t>Com 4 patas, foi desenhado para diversas tarefas como inspeção e mapeamento.</a:t>
            </a:r>
          </a:p>
        </p:txBody>
      </p:sp>
      <p:pic>
        <p:nvPicPr>
          <p:cNvPr id="3" name="Picture 3" descr="Logo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7A2EFCA9-AF8E-59EC-02D5-961EC1321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14525"/>
            <a:ext cx="1047750" cy="990600"/>
          </a:xfrm>
          <a:prstGeom prst="rect">
            <a:avLst/>
          </a:prstGeom>
        </p:spPr>
      </p:pic>
      <p:pic>
        <p:nvPicPr>
          <p:cNvPr id="4" name="Picture 4" descr="A picture containing yellow, black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6D6865D6-ACDC-52B6-1C9F-6882FA077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492" y="1914525"/>
            <a:ext cx="1047750" cy="990600"/>
          </a:xfrm>
          <a:prstGeom prst="rect">
            <a:avLst/>
          </a:prstGeom>
        </p:spPr>
      </p:pic>
      <p:pic>
        <p:nvPicPr>
          <p:cNvPr id="5" name="Picture 5" descr="A picture containing microscope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247C247B-C998-8E21-D41C-614F89B44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3276600"/>
            <a:ext cx="1085850" cy="1085850"/>
          </a:xfrm>
          <a:prstGeom prst="rect">
            <a:avLst/>
          </a:prstGeom>
        </p:spPr>
      </p:pic>
      <p:pic>
        <p:nvPicPr>
          <p:cNvPr id="6" name="Picture 7" descr="A picture containing snow, outdoor, person, air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986D5619-FDA3-100C-1537-4EEF70D5C5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92" r="7082" b="440"/>
          <a:stretch/>
        </p:blipFill>
        <p:spPr>
          <a:xfrm>
            <a:off x="4591050" y="3249423"/>
            <a:ext cx="1085850" cy="1113027"/>
          </a:xfrm>
          <a:prstGeom prst="rect">
            <a:avLst/>
          </a:prstGeom>
        </p:spPr>
      </p:pic>
      <p:pic>
        <p:nvPicPr>
          <p:cNvPr id="8" name="Imagem 7">
            <a:hlinkClick r:id="rId9" action="ppaction://hlinksldjump"/>
            <a:extLst>
              <a:ext uri="{FF2B5EF4-FFF2-40B4-BE49-F238E27FC236}">
                <a16:creationId xmlns:a16="http://schemas.microsoft.com/office/drawing/2014/main" id="{7A70C4F1-2915-AE57-C228-32AD29E3A7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5682" y="0"/>
            <a:ext cx="658318" cy="587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8D9652A-AC65-4DCA-C4C2-61C675E9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Montserrat" panose="00000500000000000000" pitchFamily="2" charset="0"/>
              </a:rPr>
              <a:t>Robôs Spot e Spot </a:t>
            </a:r>
            <a:r>
              <a:rPr lang="pt-PT" b="1" dirty="0" err="1">
                <a:latin typeface="Montserrat" panose="00000500000000000000" pitchFamily="2" charset="0"/>
              </a:rPr>
              <a:t>Arm</a:t>
            </a:r>
            <a:endParaRPr lang="pt-PT" b="1" dirty="0">
              <a:latin typeface="Montserrat" panose="00000500000000000000" pitchFamily="2" charset="0"/>
            </a:endParaRPr>
          </a:p>
        </p:txBody>
      </p:sp>
      <p:pic>
        <p:nvPicPr>
          <p:cNvPr id="11" name="Online Media 10" title="Spot's On It">
            <a:hlinkClick r:id="" action="ppaction://media"/>
            <a:extLst>
              <a:ext uri="{FF2B5EF4-FFF2-40B4-BE49-F238E27FC236}">
                <a16:creationId xmlns:a16="http://schemas.microsoft.com/office/drawing/2014/main" id="{2E5C8DE5-B5A7-4206-533A-DECE6BE564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22006" y="1222892"/>
            <a:ext cx="6108552" cy="3415413"/>
          </a:xfrm>
          <a:prstGeom prst="rect">
            <a:avLst/>
          </a:prstGeom>
        </p:spPr>
      </p:pic>
      <p:pic>
        <p:nvPicPr>
          <p:cNvPr id="2" name="Imagem 1">
            <a:hlinkClick r:id="rId4" action="ppaction://hlinksldjump"/>
            <a:extLst>
              <a:ext uri="{FF2B5EF4-FFF2-40B4-BE49-F238E27FC236}">
                <a16:creationId xmlns:a16="http://schemas.microsoft.com/office/drawing/2014/main" id="{A0907DCB-2EE8-6B20-4DBA-E075A0352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682" y="0"/>
            <a:ext cx="658318" cy="5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E9C93C-BE35-0B8A-A7D2-26BF65D38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580362"/>
            <a:ext cx="2385600" cy="371400"/>
          </a:xfrm>
        </p:spPr>
        <p:txBody>
          <a:bodyPr/>
          <a:lstStyle/>
          <a:p>
            <a:r>
              <a:rPr lang="en-US" sz="2000" b="1" dirty="0">
                <a:latin typeface="Montserrat" panose="00000500000000000000" pitchFamily="2" charset="0"/>
              </a:rPr>
              <a:t>Atlas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57326C-4E27-8926-114C-A6A3EE45513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74032" y="1580362"/>
            <a:ext cx="2385600" cy="371400"/>
          </a:xfrm>
        </p:spPr>
        <p:txBody>
          <a:bodyPr/>
          <a:lstStyle/>
          <a:p>
            <a:r>
              <a:rPr lang="en-US" sz="2000" b="1" dirty="0">
                <a:latin typeface="Montserrat" panose="00000500000000000000" pitchFamily="2" charset="0"/>
              </a:rPr>
              <a:t>Stretch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7E71E1-F06A-40C1-199E-8ED2DA5B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" panose="00000500000000000000" pitchFamily="2" charset="0"/>
              </a:rPr>
              <a:t>Atlas e Stretch</a:t>
            </a:r>
            <a:br>
              <a:rPr lang="en-US" dirty="0"/>
            </a:br>
            <a:endParaRPr lang="en-US" dirty="0"/>
          </a:p>
        </p:txBody>
      </p:sp>
      <p:pic>
        <p:nvPicPr>
          <p:cNvPr id="7" name="Online Media 6" title="Stretch at Promat 2023 | Boston Dynamics">
            <a:hlinkClick r:id="" action="ppaction://media"/>
            <a:extLst>
              <a:ext uri="{FF2B5EF4-FFF2-40B4-BE49-F238E27FC236}">
                <a16:creationId xmlns:a16="http://schemas.microsoft.com/office/drawing/2014/main" id="{6CC23F84-15C6-2E41-F69B-47091D4512F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948219" y="2093101"/>
            <a:ext cx="3906856" cy="2396250"/>
          </a:xfrm>
          <a:prstGeom prst="rect">
            <a:avLst/>
          </a:prstGeom>
        </p:spPr>
      </p:pic>
      <p:pic>
        <p:nvPicPr>
          <p:cNvPr id="8" name="Online Media 7" title="Atlas Gets a Grip | Boston Dynamics">
            <a:hlinkClick r:id="" action="ppaction://media"/>
            <a:extLst>
              <a:ext uri="{FF2B5EF4-FFF2-40B4-BE49-F238E27FC236}">
                <a16:creationId xmlns:a16="http://schemas.microsoft.com/office/drawing/2014/main" id="{A9C26DE6-851F-F948-5FAF-7A7405040EA2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852026" y="2078314"/>
            <a:ext cx="3931631" cy="2396250"/>
          </a:xfrm>
          <a:prstGeom prst="rect">
            <a:avLst/>
          </a:prstGeom>
        </p:spPr>
      </p:pic>
      <p:pic>
        <p:nvPicPr>
          <p:cNvPr id="5" name="Imagem 4">
            <a:hlinkClick r:id="rId6" action="ppaction://hlinksldjump"/>
            <a:extLst>
              <a:ext uri="{FF2B5EF4-FFF2-40B4-BE49-F238E27FC236}">
                <a16:creationId xmlns:a16="http://schemas.microsoft.com/office/drawing/2014/main" id="{18C454E9-7EDD-AE26-2D7B-48EE908F7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682" y="0"/>
            <a:ext cx="658318" cy="5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3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65E6E1E-F40F-CE12-CEFD-74EBD2BF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latin typeface="Montserrat" panose="00000500000000000000" pitchFamily="2" charset="0"/>
              </a:rPr>
              <a:t>Fim!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1CE617-7ED4-6E18-D7E0-15AF267C598A}"/>
              </a:ext>
            </a:extLst>
          </p:cNvPr>
          <p:cNvSpPr txBox="1"/>
          <p:nvPr/>
        </p:nvSpPr>
        <p:spPr>
          <a:xfrm>
            <a:off x="2286992" y="1687942"/>
            <a:ext cx="567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PT" sz="2000" b="1" dirty="0">
                <a:latin typeface="Montserrat" panose="00000500000000000000" pitchFamily="2" charset="0"/>
              </a:rPr>
              <a:t>Obrigado pela vossa atenção!</a:t>
            </a:r>
          </a:p>
        </p:txBody>
      </p:sp>
      <p:pic>
        <p:nvPicPr>
          <p:cNvPr id="1026" name="Picture 2" descr="What will the future of robots look like?">
            <a:extLst>
              <a:ext uri="{FF2B5EF4-FFF2-40B4-BE49-F238E27FC236}">
                <a16:creationId xmlns:a16="http://schemas.microsoft.com/office/drawing/2014/main" id="{AEB5E645-9DB3-2F08-C0AF-C28D8CB82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88276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58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F4F0EAF-261F-E7AD-9444-E540E05F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958" y="246267"/>
            <a:ext cx="1487745" cy="1526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705F3-1411-358D-ABD6-21859E48A621}"/>
              </a:ext>
            </a:extLst>
          </p:cNvPr>
          <p:cNvSpPr txBox="1"/>
          <p:nvPr/>
        </p:nvSpPr>
        <p:spPr>
          <a:xfrm>
            <a:off x="6724343" y="4484430"/>
            <a:ext cx="24242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ontserrat"/>
              </a:rPr>
              <a:t>Afonso </a:t>
            </a:r>
            <a:r>
              <a:rPr lang="en-US" dirty="0" err="1">
                <a:latin typeface="Montserrat"/>
              </a:rPr>
              <a:t>Hipólito</a:t>
            </a:r>
            <a:r>
              <a:rPr lang="en-US" dirty="0">
                <a:latin typeface="Montserrat"/>
              </a:rPr>
              <a:t>,   48781</a:t>
            </a:r>
          </a:p>
          <a:p>
            <a:r>
              <a:rPr lang="en-US" dirty="0">
                <a:latin typeface="Montserrat"/>
              </a:rPr>
              <a:t>Luís Carvalho,       51817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9BE16-F789-34E8-17E3-A7E7FFF673C4}"/>
              </a:ext>
            </a:extLst>
          </p:cNvPr>
          <p:cNvSpPr txBox="1"/>
          <p:nvPr/>
        </p:nvSpPr>
        <p:spPr>
          <a:xfrm>
            <a:off x="2106253" y="1912679"/>
            <a:ext cx="49407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latin typeface="Montserrat"/>
              </a:rPr>
              <a:t>Introdução</a:t>
            </a:r>
            <a:r>
              <a:rPr lang="en-US" sz="2800" dirty="0">
                <a:latin typeface="Montserrat"/>
              </a:rPr>
              <a:t> à </a:t>
            </a:r>
            <a:r>
              <a:rPr lang="en-US" sz="2800" dirty="0" err="1">
                <a:latin typeface="Montserrat"/>
              </a:rPr>
              <a:t>Investigação</a:t>
            </a:r>
            <a:endParaRPr lang="en-US" sz="2800" dirty="0"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00F4C-92C4-8192-2892-977566272F51}"/>
              </a:ext>
            </a:extLst>
          </p:cNvPr>
          <p:cNvSpPr txBox="1"/>
          <p:nvPr/>
        </p:nvSpPr>
        <p:spPr>
          <a:xfrm>
            <a:off x="3666293" y="2569131"/>
            <a:ext cx="18129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ontserrat"/>
              </a:rPr>
              <a:t>Semestre</a:t>
            </a:r>
            <a:r>
              <a:rPr lang="en-US" dirty="0">
                <a:latin typeface="Montserrat"/>
              </a:rPr>
              <a:t> Par</a:t>
            </a:r>
          </a:p>
        </p:txBody>
      </p:sp>
    </p:spTree>
    <p:extLst>
      <p:ext uri="{BB962C8B-B14F-4D97-AF65-F5344CB8AC3E}">
        <p14:creationId xmlns:p14="http://schemas.microsoft.com/office/powerpoint/2010/main" val="2380922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552034" y="773157"/>
            <a:ext cx="4435525" cy="3831262"/>
            <a:chOff x="4027772" y="543484"/>
            <a:chExt cx="4701638" cy="4061121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434249" y="1673430"/>
            <a:ext cx="2012465" cy="30329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341574" y="1563505"/>
            <a:ext cx="4577959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latin typeface="Montserrat" panose="00000500000000000000" pitchFamily="2" charset="0"/>
              </a:rPr>
              <a:t>Robôs: </a:t>
            </a:r>
            <a:br>
              <a:rPr lang="en" b="1" dirty="0">
                <a:latin typeface="Montserrat" panose="00000500000000000000" pitchFamily="2" charset="0"/>
              </a:rPr>
            </a:br>
            <a:r>
              <a:rPr lang="en" b="1" dirty="0">
                <a:latin typeface="Montserrat" panose="00000500000000000000" pitchFamily="2" charset="0"/>
              </a:rPr>
              <a:t>Domésticos &amp; Industriais</a:t>
            </a:r>
            <a:endParaRPr lang="en" sz="5000" b="1" dirty="0">
              <a:latin typeface="Montserrat" panose="00000500000000000000" pitchFamily="2" charset="0"/>
            </a:endParaRPr>
          </a:p>
        </p:txBody>
      </p:sp>
      <p:sp>
        <p:nvSpPr>
          <p:cNvPr id="4" name="Isosceles Triangle 3">
            <a:hlinkClick r:id="rId3" action="ppaction://hlinksldjump"/>
            <a:extLst>
              <a:ext uri="{FF2B5EF4-FFF2-40B4-BE49-F238E27FC236}">
                <a16:creationId xmlns:a16="http://schemas.microsoft.com/office/drawing/2014/main" id="{75792C48-B295-7B6C-46B4-EF65451C7E6F}"/>
              </a:ext>
            </a:extLst>
          </p:cNvPr>
          <p:cNvSpPr/>
          <p:nvPr/>
        </p:nvSpPr>
        <p:spPr>
          <a:xfrm rot="5400000">
            <a:off x="5450469" y="3448832"/>
            <a:ext cx="390525" cy="285750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0C6DEB-FC0D-638C-58ED-CA344354F6EF}"/>
              </a:ext>
            </a:extLst>
          </p:cNvPr>
          <p:cNvGrpSpPr/>
          <p:nvPr/>
        </p:nvGrpSpPr>
        <p:grpSpPr>
          <a:xfrm>
            <a:off x="7691697" y="3521195"/>
            <a:ext cx="388327" cy="376241"/>
            <a:chOff x="4157662" y="775920"/>
            <a:chExt cx="476250" cy="5575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4C36502-6A1F-D5CE-6D1C-5DF023A7184C}"/>
                </a:ext>
              </a:extLst>
            </p:cNvPr>
            <p:cNvSpPr/>
            <p:nvPr/>
          </p:nvSpPr>
          <p:spPr>
            <a:xfrm>
              <a:off x="4157662" y="857250"/>
              <a:ext cx="476250" cy="4762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61EE6F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2687F0-09C1-0910-5D16-CAC2E35054C4}"/>
                </a:ext>
              </a:extLst>
            </p:cNvPr>
            <p:cNvSpPr/>
            <p:nvPr/>
          </p:nvSpPr>
          <p:spPr>
            <a:xfrm>
              <a:off x="4333875" y="776287"/>
              <a:ext cx="133350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29B22F-472F-E163-22C0-0350FA91FEE1}"/>
                </a:ext>
              </a:extLst>
            </p:cNvPr>
            <p:cNvSpPr/>
            <p:nvPr/>
          </p:nvSpPr>
          <p:spPr>
            <a:xfrm>
              <a:off x="4395510" y="775920"/>
              <a:ext cx="11725" cy="2359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tângulo 130">
            <a:hlinkClick r:id="rId4" action="ppaction://hlinksldjump"/>
            <a:extLst>
              <a:ext uri="{FF2B5EF4-FFF2-40B4-BE49-F238E27FC236}">
                <a16:creationId xmlns:a16="http://schemas.microsoft.com/office/drawing/2014/main" id="{9DDEF597-B561-8A87-C700-0D64BDBBF63C}"/>
              </a:ext>
            </a:extLst>
          </p:cNvPr>
          <p:cNvSpPr/>
          <p:nvPr/>
        </p:nvSpPr>
        <p:spPr>
          <a:xfrm>
            <a:off x="7571002" y="3345451"/>
            <a:ext cx="685800" cy="69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1045322" y="2074462"/>
            <a:ext cx="1976903" cy="2492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684707" y="1573970"/>
            <a:ext cx="5465047" cy="701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latin typeface="Montserrat"/>
              </a:rPr>
              <a:t> O que é um </a:t>
            </a:r>
            <a:r>
              <a:rPr lang="en-US" b="1" dirty="0" err="1">
                <a:latin typeface="Montserrat"/>
              </a:rPr>
              <a:t>robô</a:t>
            </a:r>
            <a:r>
              <a:rPr lang="en-US" b="1" dirty="0">
                <a:latin typeface="Montserrat"/>
              </a:rPr>
              <a:t>?</a:t>
            </a:r>
          </a:p>
        </p:txBody>
      </p:sp>
      <p:sp>
        <p:nvSpPr>
          <p:cNvPr id="258" name="Google Shape;258;p29"/>
          <p:cNvSpPr txBox="1">
            <a:spLocks noGrp="1"/>
          </p:cNvSpPr>
          <p:nvPr>
            <p:ph type="subTitle" idx="1"/>
          </p:nvPr>
        </p:nvSpPr>
        <p:spPr>
          <a:xfrm>
            <a:off x="937199" y="2443259"/>
            <a:ext cx="4924147" cy="1345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>
                <a:latin typeface="Montserrat" panose="00000500000000000000" pitchFamily="2" charset="0"/>
              </a:rPr>
              <a:t>Um robô é um dispositivo eletrónico programável capaz de executar tarefas de forma autónoma ou semi-autónoma. Estes dispositivos podem ser controlados por um computador ou por um software específico.</a:t>
            </a:r>
            <a:endParaRPr lang="en-US" dirty="0">
              <a:latin typeface="Montserrat" panose="00000500000000000000" pitchFamily="2" charset="0"/>
            </a:endParaRPr>
          </a:p>
        </p:txBody>
      </p:sp>
      <p:grpSp>
        <p:nvGrpSpPr>
          <p:cNvPr id="259" name="Google Shape;259;p29"/>
          <p:cNvGrpSpPr/>
          <p:nvPr/>
        </p:nvGrpSpPr>
        <p:grpSpPr>
          <a:xfrm>
            <a:off x="5613945" y="353386"/>
            <a:ext cx="3204999" cy="3143100"/>
            <a:chOff x="5500926" y="433888"/>
            <a:chExt cx="3204999" cy="3143100"/>
          </a:xfrm>
        </p:grpSpPr>
        <p:sp>
          <p:nvSpPr>
            <p:cNvPr id="260" name="Google Shape;260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2" descr="Meet Ameca, the remarkable (and not at all creepy) human-like robot -  National | Globalnews.ca">
            <a:extLst>
              <a:ext uri="{FF2B5EF4-FFF2-40B4-BE49-F238E27FC236}">
                <a16:creationId xmlns:a16="http://schemas.microsoft.com/office/drawing/2014/main" id="{3DF23018-ED7F-0F7F-504E-2C75A319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7202">
            <a:off x="6503709" y="1966459"/>
            <a:ext cx="1809977" cy="9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2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3579855" y="447742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>
                <a:latin typeface="Montserrat"/>
              </a:rPr>
              <a:t>E a robótica?</a:t>
            </a:r>
            <a:endParaRPr lang="en-US" b="1" dirty="0">
              <a:latin typeface="Montserrat"/>
            </a:endParaRPr>
          </a:p>
        </p:txBody>
      </p:sp>
      <p:sp>
        <p:nvSpPr>
          <p:cNvPr id="297" name="Google Shape;297;p30"/>
          <p:cNvSpPr txBox="1">
            <a:spLocks noGrp="1"/>
          </p:cNvSpPr>
          <p:nvPr>
            <p:ph type="subTitle" idx="1"/>
          </p:nvPr>
        </p:nvSpPr>
        <p:spPr>
          <a:xfrm>
            <a:off x="2512563" y="1658199"/>
            <a:ext cx="4117415" cy="2167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" dirty="0">
                <a:latin typeface="Montserrat" panose="00000500000000000000" pitchFamily="2" charset="0"/>
              </a:rPr>
              <a:t>A robótica é a área da tecnologia que se dedica ao estudo, desenvolvimento e criação de robôs. </a:t>
            </a:r>
            <a:endParaRPr lang="en-US" dirty="0">
              <a:latin typeface="Montserrat" panose="00000500000000000000" pitchFamily="2" charset="0"/>
            </a:endParaRPr>
          </a:p>
          <a:p>
            <a:pPr marL="0" indent="0" algn="ctr">
              <a:spcAft>
                <a:spcPts val="1600"/>
              </a:spcAft>
            </a:pPr>
            <a:r>
              <a:rPr lang="en" dirty="0">
                <a:latin typeface="Montserrat" panose="00000500000000000000" pitchFamily="2" charset="0"/>
              </a:rPr>
              <a:t>Esta área de atuação inclui diversas disciplinas como a eletrónica, a mecânica, a inteligência artificial, a programação e a engenharia. </a:t>
            </a:r>
          </a:p>
        </p:txBody>
      </p:sp>
      <p:grpSp>
        <p:nvGrpSpPr>
          <p:cNvPr id="298" name="Google Shape;298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299" name="Google Shape;299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" name="Google Shape;314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6" name="Google Shape;346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1322392" y="318093"/>
            <a:ext cx="3811622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 err="1">
                <a:latin typeface="Montserrat" panose="00000500000000000000" pitchFamily="2" charset="0"/>
              </a:rPr>
              <a:t>Tipos</a:t>
            </a:r>
            <a:r>
              <a:rPr lang="en" b="1" dirty="0">
                <a:latin typeface="Montserrat" panose="00000500000000000000" pitchFamily="2" charset="0"/>
              </a:rPr>
              <a:t> de </a:t>
            </a:r>
            <a:r>
              <a:rPr lang="pt-PT" b="1" dirty="0">
                <a:latin typeface="Montserrat" panose="00000500000000000000" pitchFamily="2" charset="0"/>
              </a:rPr>
              <a:t>Robôs</a:t>
            </a:r>
            <a:endParaRPr lang="en" b="1" dirty="0">
              <a:latin typeface="Montserrat" panose="00000500000000000000" pitchFamily="2" charset="0"/>
            </a:endParaRPr>
          </a:p>
        </p:txBody>
      </p:sp>
      <p:sp>
        <p:nvSpPr>
          <p:cNvPr id="416" name="Google Shape;416;p32"/>
          <p:cNvSpPr txBox="1">
            <a:spLocks noGrp="1"/>
          </p:cNvSpPr>
          <p:nvPr>
            <p:ph type="subTitle" idx="1"/>
          </p:nvPr>
        </p:nvSpPr>
        <p:spPr>
          <a:xfrm>
            <a:off x="1270061" y="1573457"/>
            <a:ext cx="2451740" cy="37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latin typeface="Montserrat" panose="00000500000000000000" pitchFamily="2" charset="0"/>
              </a:rPr>
              <a:t>Robôs Domésticos</a:t>
            </a:r>
            <a:endParaRPr lang="en-US" b="1" dirty="0">
              <a:latin typeface="Montserrat" panose="00000500000000000000" pitchFamily="2" charset="0"/>
            </a:endParaRPr>
          </a:p>
        </p:txBody>
      </p:sp>
      <p:sp>
        <p:nvSpPr>
          <p:cNvPr id="418" name="Google Shape;418;p32"/>
          <p:cNvSpPr txBox="1">
            <a:spLocks noGrp="1"/>
          </p:cNvSpPr>
          <p:nvPr>
            <p:ph type="subTitle" idx="3"/>
          </p:nvPr>
        </p:nvSpPr>
        <p:spPr>
          <a:xfrm>
            <a:off x="5297542" y="1576741"/>
            <a:ext cx="2302062" cy="451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latin typeface="Montserrat" panose="00000500000000000000" pitchFamily="2" charset="0"/>
              </a:rPr>
              <a:t>Robôs Industriais</a:t>
            </a:r>
          </a:p>
        </p:txBody>
      </p:sp>
      <p:sp>
        <p:nvSpPr>
          <p:cNvPr id="420" name="Google Shape;420;p32"/>
          <p:cNvSpPr/>
          <p:nvPr/>
        </p:nvSpPr>
        <p:spPr>
          <a:xfrm>
            <a:off x="1886520" y="199602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2"/>
          <p:cNvSpPr/>
          <p:nvPr/>
        </p:nvSpPr>
        <p:spPr>
          <a:xfrm>
            <a:off x="5847622" y="199602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2"/>
          <p:cNvGrpSpPr/>
          <p:nvPr/>
        </p:nvGrpSpPr>
        <p:grpSpPr>
          <a:xfrm>
            <a:off x="6052875" y="2200986"/>
            <a:ext cx="563571" cy="564180"/>
            <a:chOff x="6086331" y="2905337"/>
            <a:chExt cx="364441" cy="364834"/>
          </a:xfrm>
        </p:grpSpPr>
        <p:sp>
          <p:nvSpPr>
            <p:cNvPr id="423" name="Google Shape;423;p32"/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33C4B3D-5F19-8595-F810-BD3B82346EE1}"/>
              </a:ext>
            </a:extLst>
          </p:cNvPr>
          <p:cNvGrpSpPr/>
          <p:nvPr/>
        </p:nvGrpSpPr>
        <p:grpSpPr>
          <a:xfrm>
            <a:off x="2059580" y="2267978"/>
            <a:ext cx="635294" cy="415524"/>
            <a:chOff x="2136611" y="1476670"/>
            <a:chExt cx="635294" cy="41552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ECF198-1F80-9444-81FD-3C345E92DEA9}"/>
                </a:ext>
              </a:extLst>
            </p:cNvPr>
            <p:cNvGrpSpPr/>
            <p:nvPr/>
          </p:nvGrpSpPr>
          <p:grpSpPr>
            <a:xfrm>
              <a:off x="2169682" y="1476670"/>
              <a:ext cx="562436" cy="388604"/>
              <a:chOff x="2169682" y="1476670"/>
              <a:chExt cx="562436" cy="388604"/>
            </a:xfrm>
          </p:grpSpPr>
          <p:sp>
            <p:nvSpPr>
              <p:cNvPr id="430" name="Google Shape;430;p32"/>
              <p:cNvSpPr/>
              <p:nvPr/>
            </p:nvSpPr>
            <p:spPr>
              <a:xfrm>
                <a:off x="2169682" y="1476670"/>
                <a:ext cx="562436" cy="388037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572" extrusionOk="0">
                    <a:moveTo>
                      <a:pt x="1314" y="1"/>
                    </a:moveTo>
                    <a:cubicBezTo>
                      <a:pt x="592" y="1"/>
                      <a:pt x="1" y="593"/>
                      <a:pt x="1" y="1314"/>
                    </a:cubicBezTo>
                    <a:lnTo>
                      <a:pt x="1" y="9326"/>
                    </a:lnTo>
                    <a:lnTo>
                      <a:pt x="1" y="9355"/>
                    </a:lnTo>
                    <a:cubicBezTo>
                      <a:pt x="1" y="9470"/>
                      <a:pt x="102" y="9571"/>
                      <a:pt x="217" y="9571"/>
                    </a:cubicBezTo>
                    <a:lnTo>
                      <a:pt x="13642" y="9571"/>
                    </a:lnTo>
                    <a:cubicBezTo>
                      <a:pt x="13772" y="9571"/>
                      <a:pt x="13859" y="9470"/>
                      <a:pt x="13873" y="9355"/>
                    </a:cubicBezTo>
                    <a:lnTo>
                      <a:pt x="13873" y="9326"/>
                    </a:lnTo>
                    <a:lnTo>
                      <a:pt x="13873" y="1329"/>
                    </a:lnTo>
                    <a:cubicBezTo>
                      <a:pt x="13873" y="593"/>
                      <a:pt x="13281" y="1"/>
                      <a:pt x="125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2"/>
              <p:cNvSpPr/>
              <p:nvPr/>
            </p:nvSpPr>
            <p:spPr>
              <a:xfrm>
                <a:off x="2207139" y="1514736"/>
                <a:ext cx="485737" cy="350538"/>
              </a:xfrm>
              <a:custGeom>
                <a:avLst/>
                <a:gdLst/>
                <a:ahLst/>
                <a:cxnLst/>
                <a:rect l="l" t="t" r="r" b="b"/>
                <a:pathLst>
                  <a:path w="11982" h="8647" extrusionOk="0">
                    <a:moveTo>
                      <a:pt x="390" y="0"/>
                    </a:moveTo>
                    <a:cubicBezTo>
                      <a:pt x="188" y="0"/>
                      <a:pt x="15" y="173"/>
                      <a:pt x="15" y="390"/>
                    </a:cubicBezTo>
                    <a:lnTo>
                      <a:pt x="15" y="8387"/>
                    </a:lnTo>
                    <a:cubicBezTo>
                      <a:pt x="0" y="8416"/>
                      <a:pt x="0" y="8430"/>
                      <a:pt x="15" y="8459"/>
                    </a:cubicBezTo>
                    <a:cubicBezTo>
                      <a:pt x="29" y="8560"/>
                      <a:pt x="116" y="8647"/>
                      <a:pt x="231" y="8647"/>
                    </a:cubicBezTo>
                    <a:lnTo>
                      <a:pt x="11765" y="8647"/>
                    </a:lnTo>
                    <a:cubicBezTo>
                      <a:pt x="11866" y="8647"/>
                      <a:pt x="11967" y="8560"/>
                      <a:pt x="11982" y="8459"/>
                    </a:cubicBezTo>
                    <a:cubicBezTo>
                      <a:pt x="11982" y="8430"/>
                      <a:pt x="11982" y="8416"/>
                      <a:pt x="11982" y="8387"/>
                    </a:cubicBezTo>
                    <a:lnTo>
                      <a:pt x="11982" y="390"/>
                    </a:lnTo>
                    <a:cubicBezTo>
                      <a:pt x="11982" y="188"/>
                      <a:pt x="11823" y="14"/>
                      <a:pt x="11621" y="0"/>
                    </a:cubicBezTo>
                    <a:close/>
                  </a:path>
                </a:pathLst>
              </a:custGeom>
              <a:solidFill>
                <a:srgbClr val="C7F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2"/>
            <p:cNvSpPr/>
            <p:nvPr/>
          </p:nvSpPr>
          <p:spPr>
            <a:xfrm>
              <a:off x="2136611" y="1827228"/>
              <a:ext cx="635294" cy="64966"/>
            </a:xfrm>
            <a:custGeom>
              <a:avLst/>
              <a:gdLst/>
              <a:ahLst/>
              <a:cxnLst/>
              <a:rect l="l" t="t" r="r" b="b"/>
              <a:pathLst>
                <a:path w="15129" h="1964" extrusionOk="0">
                  <a:moveTo>
                    <a:pt x="217" y="1"/>
                  </a:moveTo>
                  <a:cubicBezTo>
                    <a:pt x="101" y="1"/>
                    <a:pt x="0" y="102"/>
                    <a:pt x="0" y="217"/>
                  </a:cubicBezTo>
                  <a:lnTo>
                    <a:pt x="0" y="708"/>
                  </a:lnTo>
                  <a:cubicBezTo>
                    <a:pt x="0" y="1401"/>
                    <a:pt x="563" y="1964"/>
                    <a:pt x="1271" y="1964"/>
                  </a:cubicBezTo>
                  <a:lnTo>
                    <a:pt x="13858" y="1964"/>
                  </a:lnTo>
                  <a:cubicBezTo>
                    <a:pt x="14551" y="1964"/>
                    <a:pt x="15114" y="1401"/>
                    <a:pt x="15114" y="708"/>
                  </a:cubicBezTo>
                  <a:lnTo>
                    <a:pt x="15114" y="217"/>
                  </a:lnTo>
                  <a:cubicBezTo>
                    <a:pt x="15129" y="102"/>
                    <a:pt x="15028" y="15"/>
                    <a:pt x="14927" y="1"/>
                  </a:cubicBezTo>
                  <a:lnTo>
                    <a:pt x="9326" y="1"/>
                  </a:lnTo>
                  <a:cubicBezTo>
                    <a:pt x="9282" y="1"/>
                    <a:pt x="9239" y="15"/>
                    <a:pt x="9196" y="44"/>
                  </a:cubicBezTo>
                  <a:lnTo>
                    <a:pt x="8950" y="217"/>
                  </a:lnTo>
                  <a:lnTo>
                    <a:pt x="6208" y="217"/>
                  </a:lnTo>
                  <a:lnTo>
                    <a:pt x="5977" y="44"/>
                  </a:lnTo>
                  <a:cubicBezTo>
                    <a:pt x="5933" y="15"/>
                    <a:pt x="5890" y="1"/>
                    <a:pt x="5847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7F8F1836-A92B-720F-330F-8F9C0FD9E83C}"/>
              </a:ext>
            </a:extLst>
          </p:cNvPr>
          <p:cNvCxnSpPr/>
          <p:nvPr/>
        </p:nvCxnSpPr>
        <p:spPr>
          <a:xfrm flipH="1">
            <a:off x="1321776" y="2788626"/>
            <a:ext cx="682870" cy="62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1E634A3C-F8DD-3318-EC0D-6D989FF18F74}"/>
              </a:ext>
            </a:extLst>
          </p:cNvPr>
          <p:cNvCxnSpPr/>
          <p:nvPr/>
        </p:nvCxnSpPr>
        <p:spPr>
          <a:xfrm>
            <a:off x="2751992" y="2788628"/>
            <a:ext cx="592016" cy="62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3CA396-CE82-BB2A-0DEF-E3C18ACA68C6}"/>
              </a:ext>
            </a:extLst>
          </p:cNvPr>
          <p:cNvSpPr txBox="1"/>
          <p:nvPr/>
        </p:nvSpPr>
        <p:spPr>
          <a:xfrm>
            <a:off x="31140" y="3397859"/>
            <a:ext cx="234021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n w="0"/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Vantagens \ Desvantagens</a:t>
            </a:r>
            <a:endParaRPr lang="pt-PT" dirty="0">
              <a:ln w="0"/>
              <a:solidFill>
                <a:schemeClr val="tx1"/>
              </a:solidFill>
              <a:cs typeface="Arial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03B6E5F-C185-E859-ECC2-7873CF20C0D3}"/>
              </a:ext>
            </a:extLst>
          </p:cNvPr>
          <p:cNvSpPr txBox="1"/>
          <p:nvPr/>
        </p:nvSpPr>
        <p:spPr>
          <a:xfrm>
            <a:off x="2880551" y="3409945"/>
            <a:ext cx="97118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u="sng" dirty="0"/>
              <a:t>Exemplos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62C20610-C014-02E9-5806-C7E372DA915D}"/>
              </a:ext>
            </a:extLst>
          </p:cNvPr>
          <p:cNvCxnSpPr/>
          <p:nvPr/>
        </p:nvCxnSpPr>
        <p:spPr>
          <a:xfrm flipH="1">
            <a:off x="5373564" y="2788626"/>
            <a:ext cx="580292" cy="62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D34B538-18EF-2189-8071-D081B9863FEE}"/>
              </a:ext>
            </a:extLst>
          </p:cNvPr>
          <p:cNvSpPr txBox="1"/>
          <p:nvPr/>
        </p:nvSpPr>
        <p:spPr>
          <a:xfrm>
            <a:off x="4273427" y="3397858"/>
            <a:ext cx="2369525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u="sng" dirty="0"/>
              <a:t>Vantagens \ Desvantagens</a:t>
            </a:r>
            <a:endParaRPr lang="pt-PT" u="sng" dirty="0">
              <a:cs typeface="Arial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9D4EC25-280B-A0C0-ECF8-BAA8617AD0B4}"/>
              </a:ext>
            </a:extLst>
          </p:cNvPr>
          <p:cNvSpPr txBox="1"/>
          <p:nvPr/>
        </p:nvSpPr>
        <p:spPr>
          <a:xfrm>
            <a:off x="7090078" y="3395710"/>
            <a:ext cx="974101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u="sng" dirty="0"/>
              <a:t>Exemplos</a:t>
            </a:r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1ADC336C-13FD-82B9-A40A-56908690BEA7}"/>
              </a:ext>
            </a:extLst>
          </p:cNvPr>
          <p:cNvCxnSpPr/>
          <p:nvPr/>
        </p:nvCxnSpPr>
        <p:spPr>
          <a:xfrm>
            <a:off x="6781799" y="2700702"/>
            <a:ext cx="709246" cy="70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F6847F66-AC5A-39C1-B4BF-BF6B33C50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700" y="0"/>
            <a:ext cx="658318" cy="587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0" animBg="1"/>
      <p:bldP spid="421" grpId="0" animBg="1"/>
      <p:bldP spid="8" grpId="0" animBg="1"/>
      <p:bldP spid="12" grpId="0" animBg="1"/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1322392" y="318093"/>
            <a:ext cx="3811622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 err="1">
                <a:latin typeface="Montserrat" panose="00000500000000000000" pitchFamily="2" charset="0"/>
              </a:rPr>
              <a:t>Tipos</a:t>
            </a:r>
            <a:r>
              <a:rPr lang="en" b="1" dirty="0">
                <a:latin typeface="Montserrat" panose="00000500000000000000" pitchFamily="2" charset="0"/>
              </a:rPr>
              <a:t> de </a:t>
            </a:r>
            <a:r>
              <a:rPr lang="pt-PT" b="1" dirty="0">
                <a:latin typeface="Montserrat" panose="00000500000000000000" pitchFamily="2" charset="0"/>
              </a:rPr>
              <a:t>Robôs</a:t>
            </a:r>
            <a:endParaRPr lang="en" b="1" dirty="0">
              <a:latin typeface="Montserrat" panose="00000500000000000000" pitchFamily="2" charset="0"/>
            </a:endParaRPr>
          </a:p>
        </p:txBody>
      </p:sp>
      <p:sp>
        <p:nvSpPr>
          <p:cNvPr id="416" name="Google Shape;416;p32"/>
          <p:cNvSpPr txBox="1">
            <a:spLocks noGrp="1"/>
          </p:cNvSpPr>
          <p:nvPr>
            <p:ph type="subTitle" idx="1"/>
          </p:nvPr>
        </p:nvSpPr>
        <p:spPr>
          <a:xfrm>
            <a:off x="1270061" y="1573457"/>
            <a:ext cx="2451740" cy="37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latin typeface="Montserrat" panose="00000500000000000000" pitchFamily="2" charset="0"/>
              </a:rPr>
              <a:t>Robôs Domésticos</a:t>
            </a:r>
            <a:endParaRPr lang="en-US" b="1" dirty="0">
              <a:latin typeface="Montserrat" panose="00000500000000000000" pitchFamily="2" charset="0"/>
            </a:endParaRPr>
          </a:p>
        </p:txBody>
      </p:sp>
      <p:sp>
        <p:nvSpPr>
          <p:cNvPr id="418" name="Google Shape;418;p32"/>
          <p:cNvSpPr txBox="1">
            <a:spLocks noGrp="1"/>
          </p:cNvSpPr>
          <p:nvPr>
            <p:ph type="subTitle" idx="3"/>
          </p:nvPr>
        </p:nvSpPr>
        <p:spPr>
          <a:xfrm>
            <a:off x="5297542" y="1576741"/>
            <a:ext cx="2302062" cy="451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 err="1">
                <a:latin typeface="Montserrat" panose="00000500000000000000" pitchFamily="2" charset="0"/>
              </a:rPr>
              <a:t>Robôs</a:t>
            </a:r>
            <a:r>
              <a:rPr lang="en" b="1" dirty="0">
                <a:latin typeface="Montserrat" panose="00000500000000000000" pitchFamily="2" charset="0"/>
              </a:rPr>
              <a:t> </a:t>
            </a:r>
            <a:r>
              <a:rPr lang="en" b="1" dirty="0" err="1">
                <a:latin typeface="Montserrat" panose="00000500000000000000" pitchFamily="2" charset="0"/>
              </a:rPr>
              <a:t>Industriais</a:t>
            </a:r>
          </a:p>
        </p:txBody>
      </p:sp>
      <p:sp>
        <p:nvSpPr>
          <p:cNvPr id="420" name="Google Shape;420;p32"/>
          <p:cNvSpPr/>
          <p:nvPr/>
        </p:nvSpPr>
        <p:spPr>
          <a:xfrm>
            <a:off x="1886520" y="199602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2"/>
          <p:cNvSpPr/>
          <p:nvPr/>
        </p:nvSpPr>
        <p:spPr>
          <a:xfrm>
            <a:off x="5847622" y="199602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2"/>
          <p:cNvGrpSpPr/>
          <p:nvPr/>
        </p:nvGrpSpPr>
        <p:grpSpPr>
          <a:xfrm>
            <a:off x="6052875" y="2200986"/>
            <a:ext cx="563571" cy="564180"/>
            <a:chOff x="6086331" y="2905337"/>
            <a:chExt cx="364441" cy="364834"/>
          </a:xfrm>
        </p:grpSpPr>
        <p:sp>
          <p:nvSpPr>
            <p:cNvPr id="423" name="Google Shape;423;p32"/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33C4B3D-5F19-8595-F810-BD3B82346EE1}"/>
              </a:ext>
            </a:extLst>
          </p:cNvPr>
          <p:cNvGrpSpPr/>
          <p:nvPr/>
        </p:nvGrpSpPr>
        <p:grpSpPr>
          <a:xfrm>
            <a:off x="2059580" y="2267978"/>
            <a:ext cx="635294" cy="415524"/>
            <a:chOff x="2136611" y="1476670"/>
            <a:chExt cx="635294" cy="41552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ECF198-1F80-9444-81FD-3C345E92DEA9}"/>
                </a:ext>
              </a:extLst>
            </p:cNvPr>
            <p:cNvGrpSpPr/>
            <p:nvPr/>
          </p:nvGrpSpPr>
          <p:grpSpPr>
            <a:xfrm>
              <a:off x="2169682" y="1476670"/>
              <a:ext cx="562436" cy="388604"/>
              <a:chOff x="2169682" y="1476670"/>
              <a:chExt cx="562436" cy="388604"/>
            </a:xfrm>
          </p:grpSpPr>
          <p:sp>
            <p:nvSpPr>
              <p:cNvPr id="430" name="Google Shape;430;p32"/>
              <p:cNvSpPr/>
              <p:nvPr/>
            </p:nvSpPr>
            <p:spPr>
              <a:xfrm>
                <a:off x="2169682" y="1476670"/>
                <a:ext cx="562436" cy="388037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572" extrusionOk="0">
                    <a:moveTo>
                      <a:pt x="1314" y="1"/>
                    </a:moveTo>
                    <a:cubicBezTo>
                      <a:pt x="592" y="1"/>
                      <a:pt x="1" y="593"/>
                      <a:pt x="1" y="1314"/>
                    </a:cubicBezTo>
                    <a:lnTo>
                      <a:pt x="1" y="9326"/>
                    </a:lnTo>
                    <a:lnTo>
                      <a:pt x="1" y="9355"/>
                    </a:lnTo>
                    <a:cubicBezTo>
                      <a:pt x="1" y="9470"/>
                      <a:pt x="102" y="9571"/>
                      <a:pt x="217" y="9571"/>
                    </a:cubicBezTo>
                    <a:lnTo>
                      <a:pt x="13642" y="9571"/>
                    </a:lnTo>
                    <a:cubicBezTo>
                      <a:pt x="13772" y="9571"/>
                      <a:pt x="13859" y="9470"/>
                      <a:pt x="13873" y="9355"/>
                    </a:cubicBezTo>
                    <a:lnTo>
                      <a:pt x="13873" y="9326"/>
                    </a:lnTo>
                    <a:lnTo>
                      <a:pt x="13873" y="1329"/>
                    </a:lnTo>
                    <a:cubicBezTo>
                      <a:pt x="13873" y="593"/>
                      <a:pt x="13281" y="1"/>
                      <a:pt x="125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2"/>
              <p:cNvSpPr/>
              <p:nvPr/>
            </p:nvSpPr>
            <p:spPr>
              <a:xfrm>
                <a:off x="2207139" y="1514736"/>
                <a:ext cx="485737" cy="350538"/>
              </a:xfrm>
              <a:custGeom>
                <a:avLst/>
                <a:gdLst/>
                <a:ahLst/>
                <a:cxnLst/>
                <a:rect l="l" t="t" r="r" b="b"/>
                <a:pathLst>
                  <a:path w="11982" h="8647" extrusionOk="0">
                    <a:moveTo>
                      <a:pt x="390" y="0"/>
                    </a:moveTo>
                    <a:cubicBezTo>
                      <a:pt x="188" y="0"/>
                      <a:pt x="15" y="173"/>
                      <a:pt x="15" y="390"/>
                    </a:cubicBezTo>
                    <a:lnTo>
                      <a:pt x="15" y="8387"/>
                    </a:lnTo>
                    <a:cubicBezTo>
                      <a:pt x="0" y="8416"/>
                      <a:pt x="0" y="8430"/>
                      <a:pt x="15" y="8459"/>
                    </a:cubicBezTo>
                    <a:cubicBezTo>
                      <a:pt x="29" y="8560"/>
                      <a:pt x="116" y="8647"/>
                      <a:pt x="231" y="8647"/>
                    </a:cubicBezTo>
                    <a:lnTo>
                      <a:pt x="11765" y="8647"/>
                    </a:lnTo>
                    <a:cubicBezTo>
                      <a:pt x="11866" y="8647"/>
                      <a:pt x="11967" y="8560"/>
                      <a:pt x="11982" y="8459"/>
                    </a:cubicBezTo>
                    <a:cubicBezTo>
                      <a:pt x="11982" y="8430"/>
                      <a:pt x="11982" y="8416"/>
                      <a:pt x="11982" y="8387"/>
                    </a:cubicBezTo>
                    <a:lnTo>
                      <a:pt x="11982" y="390"/>
                    </a:lnTo>
                    <a:cubicBezTo>
                      <a:pt x="11982" y="188"/>
                      <a:pt x="11823" y="14"/>
                      <a:pt x="11621" y="0"/>
                    </a:cubicBezTo>
                    <a:close/>
                  </a:path>
                </a:pathLst>
              </a:custGeom>
              <a:solidFill>
                <a:srgbClr val="C7F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2"/>
            <p:cNvSpPr/>
            <p:nvPr/>
          </p:nvSpPr>
          <p:spPr>
            <a:xfrm>
              <a:off x="2136611" y="1827228"/>
              <a:ext cx="635294" cy="64966"/>
            </a:xfrm>
            <a:custGeom>
              <a:avLst/>
              <a:gdLst/>
              <a:ahLst/>
              <a:cxnLst/>
              <a:rect l="l" t="t" r="r" b="b"/>
              <a:pathLst>
                <a:path w="15129" h="1964" extrusionOk="0">
                  <a:moveTo>
                    <a:pt x="217" y="1"/>
                  </a:moveTo>
                  <a:cubicBezTo>
                    <a:pt x="101" y="1"/>
                    <a:pt x="0" y="102"/>
                    <a:pt x="0" y="217"/>
                  </a:cubicBezTo>
                  <a:lnTo>
                    <a:pt x="0" y="708"/>
                  </a:lnTo>
                  <a:cubicBezTo>
                    <a:pt x="0" y="1401"/>
                    <a:pt x="563" y="1964"/>
                    <a:pt x="1271" y="1964"/>
                  </a:cubicBezTo>
                  <a:lnTo>
                    <a:pt x="13858" y="1964"/>
                  </a:lnTo>
                  <a:cubicBezTo>
                    <a:pt x="14551" y="1964"/>
                    <a:pt x="15114" y="1401"/>
                    <a:pt x="15114" y="708"/>
                  </a:cubicBezTo>
                  <a:lnTo>
                    <a:pt x="15114" y="217"/>
                  </a:lnTo>
                  <a:cubicBezTo>
                    <a:pt x="15129" y="102"/>
                    <a:pt x="15028" y="15"/>
                    <a:pt x="14927" y="1"/>
                  </a:cubicBezTo>
                  <a:lnTo>
                    <a:pt x="9326" y="1"/>
                  </a:lnTo>
                  <a:cubicBezTo>
                    <a:pt x="9282" y="1"/>
                    <a:pt x="9239" y="15"/>
                    <a:pt x="9196" y="44"/>
                  </a:cubicBezTo>
                  <a:lnTo>
                    <a:pt x="8950" y="217"/>
                  </a:lnTo>
                  <a:lnTo>
                    <a:pt x="6208" y="217"/>
                  </a:lnTo>
                  <a:lnTo>
                    <a:pt x="5977" y="44"/>
                  </a:lnTo>
                  <a:cubicBezTo>
                    <a:pt x="5933" y="15"/>
                    <a:pt x="5890" y="1"/>
                    <a:pt x="5847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7F8F1836-A92B-720F-330F-8F9C0FD9E83C}"/>
              </a:ext>
            </a:extLst>
          </p:cNvPr>
          <p:cNvCxnSpPr/>
          <p:nvPr/>
        </p:nvCxnSpPr>
        <p:spPr>
          <a:xfrm flipH="1">
            <a:off x="1321776" y="2788626"/>
            <a:ext cx="682870" cy="62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1E634A3C-F8DD-3318-EC0D-6D989FF18F74}"/>
              </a:ext>
            </a:extLst>
          </p:cNvPr>
          <p:cNvCxnSpPr/>
          <p:nvPr/>
        </p:nvCxnSpPr>
        <p:spPr>
          <a:xfrm>
            <a:off x="2751992" y="2788628"/>
            <a:ext cx="592016" cy="62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3CA396-CE82-BB2A-0DEF-E3C18ACA68C6}"/>
              </a:ext>
            </a:extLst>
          </p:cNvPr>
          <p:cNvSpPr txBox="1"/>
          <p:nvPr/>
        </p:nvSpPr>
        <p:spPr>
          <a:xfrm>
            <a:off x="31140" y="3397859"/>
            <a:ext cx="234021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u="sng" dirty="0"/>
              <a:t>Vantagens \ Desvantagens</a:t>
            </a:r>
            <a:endParaRPr lang="pt-PT" u="sng" dirty="0">
              <a:cs typeface="Arial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03B6E5F-C185-E859-ECC2-7873CF20C0D3}"/>
              </a:ext>
            </a:extLst>
          </p:cNvPr>
          <p:cNvSpPr txBox="1"/>
          <p:nvPr/>
        </p:nvSpPr>
        <p:spPr>
          <a:xfrm>
            <a:off x="2925286" y="3409945"/>
            <a:ext cx="97118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Exemplos</a:t>
            </a:r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62C20610-C014-02E9-5806-C7E372DA915D}"/>
              </a:ext>
            </a:extLst>
          </p:cNvPr>
          <p:cNvCxnSpPr/>
          <p:nvPr/>
        </p:nvCxnSpPr>
        <p:spPr>
          <a:xfrm flipH="1">
            <a:off x="5373564" y="2788626"/>
            <a:ext cx="580292" cy="62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D34B538-18EF-2189-8071-D081B9863FEE}"/>
              </a:ext>
            </a:extLst>
          </p:cNvPr>
          <p:cNvSpPr txBox="1"/>
          <p:nvPr/>
        </p:nvSpPr>
        <p:spPr>
          <a:xfrm>
            <a:off x="4273427" y="3397858"/>
            <a:ext cx="2369525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solidFill>
                  <a:schemeClr val="tx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Vantagens \ Desvantagens</a:t>
            </a:r>
            <a:endParaRPr lang="pt-PT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9D4EC25-280B-A0C0-ECF8-BAA8617AD0B4}"/>
              </a:ext>
            </a:extLst>
          </p:cNvPr>
          <p:cNvSpPr txBox="1"/>
          <p:nvPr/>
        </p:nvSpPr>
        <p:spPr>
          <a:xfrm>
            <a:off x="7169347" y="3397857"/>
            <a:ext cx="974101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solidFill>
                  <a:schemeClr val="tx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Exemplos</a:t>
            </a:r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1ADC336C-13FD-82B9-A40A-56908690BEA7}"/>
              </a:ext>
            </a:extLst>
          </p:cNvPr>
          <p:cNvCxnSpPr/>
          <p:nvPr/>
        </p:nvCxnSpPr>
        <p:spPr>
          <a:xfrm>
            <a:off x="6781799" y="2700702"/>
            <a:ext cx="709246" cy="70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hlinkClick r:id="rId6" action="ppaction://hlinksldjump"/>
            <a:extLst>
              <a:ext uri="{FF2B5EF4-FFF2-40B4-BE49-F238E27FC236}">
                <a16:creationId xmlns:a16="http://schemas.microsoft.com/office/drawing/2014/main" id="{F1E12A37-D693-495C-380B-413AD8115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700" y="0"/>
            <a:ext cx="658318" cy="5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1058623" y="332747"/>
            <a:ext cx="4317179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Montserrat"/>
              </a:rPr>
              <a:t>Robôs Domésticos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2DEE0-5228-68B4-ACD1-FB602C45818E}"/>
              </a:ext>
            </a:extLst>
          </p:cNvPr>
          <p:cNvSpPr txBox="1"/>
          <p:nvPr/>
        </p:nvSpPr>
        <p:spPr>
          <a:xfrm>
            <a:off x="598530" y="1158445"/>
            <a:ext cx="332889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263238"/>
                </a:solidFill>
                <a:latin typeface="Montserrat"/>
              </a:rPr>
              <a:t>Vantagens</a:t>
            </a:r>
            <a:endParaRPr lang="en-US" sz="2000" b="1" dirty="0">
              <a:solidFill>
                <a:srgbClr val="263238"/>
              </a:solidFill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CDF1A-A3A5-2B44-8892-4755270D3A06}"/>
              </a:ext>
            </a:extLst>
          </p:cNvPr>
          <p:cNvSpPr txBox="1"/>
          <p:nvPr/>
        </p:nvSpPr>
        <p:spPr>
          <a:xfrm>
            <a:off x="4575861" y="1160907"/>
            <a:ext cx="63830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263238"/>
                </a:solidFill>
                <a:latin typeface="Montserrat"/>
              </a:rPr>
              <a:t>Desvantagens</a:t>
            </a:r>
            <a:endParaRPr lang="en-US" b="1" dirty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06AB0-2601-EC08-4AC5-4321005AB5E1}"/>
              </a:ext>
            </a:extLst>
          </p:cNvPr>
          <p:cNvSpPr txBox="1"/>
          <p:nvPr/>
        </p:nvSpPr>
        <p:spPr>
          <a:xfrm>
            <a:off x="197718" y="1491643"/>
            <a:ext cx="4262378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Montserrat"/>
              </a:rPr>
              <a:t>   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Conseguem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executar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uma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série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tarefas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domésticas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em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menos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tempo e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remotamente</a:t>
            </a:r>
            <a:r>
              <a:rPr lang="en-US" sz="1200" dirty="0">
                <a:latin typeface="Montserrat"/>
              </a:rPr>
              <a:t>, o que </a:t>
            </a:r>
            <a:r>
              <a:rPr lang="en-US" sz="1200" dirty="0" err="1">
                <a:latin typeface="Montserrat"/>
              </a:rPr>
              <a:t>proporciona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uma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maior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conveniência</a:t>
            </a:r>
            <a:r>
              <a:rPr lang="en-US" sz="1200" dirty="0">
                <a:latin typeface="Montserrat"/>
              </a:rPr>
              <a:t> para </a:t>
            </a:r>
            <a:r>
              <a:rPr lang="en-US" sz="1200" dirty="0" err="1">
                <a:latin typeface="Montserrat"/>
              </a:rPr>
              <a:t>os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utilizadores</a:t>
            </a:r>
            <a:r>
              <a:rPr lang="en-US" sz="1200" dirty="0">
                <a:latin typeface="Montserrat"/>
              </a:rPr>
              <a:t>.</a:t>
            </a:r>
          </a:p>
          <a:p>
            <a:endParaRPr lang="en-US" sz="1200" dirty="0">
              <a:solidFill>
                <a:schemeClr val="tx1"/>
              </a:solidFill>
              <a:latin typeface="Montserrat"/>
            </a:endParaRPr>
          </a:p>
          <a:p>
            <a:r>
              <a:rPr lang="en-US" sz="1200" dirty="0">
                <a:latin typeface="Montserrat"/>
              </a:rPr>
              <a:t>    </a:t>
            </a:r>
            <a:r>
              <a:rPr lang="en-US" sz="1200" dirty="0" err="1">
                <a:latin typeface="Montserrat"/>
              </a:rPr>
              <a:t>Também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podem</a:t>
            </a:r>
            <a:r>
              <a:rPr lang="en-US" sz="1200" dirty="0">
                <a:latin typeface="Montserrat"/>
              </a:rPr>
              <a:t> ser </a:t>
            </a:r>
            <a:r>
              <a:rPr lang="en-US" sz="1200" dirty="0" err="1">
                <a:latin typeface="Montserrat"/>
              </a:rPr>
              <a:t>utilizados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como</a:t>
            </a:r>
            <a:r>
              <a:rPr lang="en-US" sz="1200" dirty="0">
                <a:latin typeface="Montserrat"/>
              </a:rPr>
              <a:t> ferramentas </a:t>
            </a:r>
            <a:r>
              <a:rPr lang="en-US" sz="1200" dirty="0" err="1">
                <a:latin typeface="Montserrat"/>
              </a:rPr>
              <a:t>educacionais</a:t>
            </a:r>
            <a:r>
              <a:rPr lang="en-US" sz="1200" dirty="0">
                <a:latin typeface="Montserrat"/>
              </a:rPr>
              <a:t>,  de forma </a:t>
            </a:r>
            <a:r>
              <a:rPr lang="en-US" sz="1200" dirty="0" err="1">
                <a:latin typeface="Montserrat"/>
              </a:rPr>
              <a:t>lúdica</a:t>
            </a:r>
            <a:r>
              <a:rPr lang="en-US" sz="1200" dirty="0">
                <a:latin typeface="Montserrat"/>
              </a:rPr>
              <a:t> e </a:t>
            </a:r>
            <a:r>
              <a:rPr lang="en-US" sz="1200" dirty="0" err="1">
                <a:latin typeface="Montserrat"/>
              </a:rPr>
              <a:t>interativa</a:t>
            </a:r>
            <a:r>
              <a:rPr lang="en-US" sz="1200" dirty="0">
                <a:latin typeface="Montserrat"/>
              </a:rPr>
              <a:t>. </a:t>
            </a:r>
          </a:p>
          <a:p>
            <a:endParaRPr lang="en-US" sz="1200" dirty="0">
              <a:latin typeface="Montserrat"/>
            </a:endParaRPr>
          </a:p>
          <a:p>
            <a:r>
              <a:rPr lang="en-US" sz="1200" dirty="0">
                <a:solidFill>
                  <a:schemeClr val="tx1"/>
                </a:solidFill>
                <a:latin typeface="Montserrat"/>
              </a:rPr>
              <a:t>   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Segurança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Existem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muitos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robôs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domésticos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que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têm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a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função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vigiar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a casa e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alertar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os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proprietários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sobre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atividades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suspeitas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como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ladrões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ou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problemas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com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fugas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água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ou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/>
              </a:rPr>
              <a:t>gás</a:t>
            </a:r>
            <a:r>
              <a:rPr lang="en-US" sz="1200" dirty="0">
                <a:solidFill>
                  <a:schemeClr val="tx1"/>
                </a:solidFill>
                <a:latin typeface="Montserrat"/>
              </a:rPr>
              <a:t>.</a:t>
            </a:r>
          </a:p>
          <a:p>
            <a:endParaRPr lang="en-US" sz="1200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D7C07-7239-A451-6513-0F85B768B52A}"/>
              </a:ext>
            </a:extLst>
          </p:cNvPr>
          <p:cNvSpPr txBox="1"/>
          <p:nvPr/>
        </p:nvSpPr>
        <p:spPr>
          <a:xfrm>
            <a:off x="4572000" y="1639745"/>
            <a:ext cx="446890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Montserrat"/>
              </a:rPr>
              <a:t>    </a:t>
            </a:r>
            <a:r>
              <a:rPr lang="en-US" sz="1200" dirty="0" err="1">
                <a:latin typeface="Montserrat"/>
              </a:rPr>
              <a:t>Muitos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modelos</a:t>
            </a:r>
            <a:r>
              <a:rPr lang="en-US" sz="1200" dirty="0">
                <a:latin typeface="Montserrat"/>
              </a:rPr>
              <a:t> de </a:t>
            </a:r>
            <a:r>
              <a:rPr lang="en-US" sz="1200" dirty="0" err="1">
                <a:latin typeface="Montserrat"/>
              </a:rPr>
              <a:t>robôs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domésticos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são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caros</a:t>
            </a:r>
            <a:r>
              <a:rPr lang="en-US" sz="1200" dirty="0">
                <a:latin typeface="Montserrat"/>
              </a:rPr>
              <a:t> e </a:t>
            </a:r>
            <a:r>
              <a:rPr lang="en-US" sz="1200" dirty="0" err="1">
                <a:latin typeface="Montserrat"/>
              </a:rPr>
              <a:t>podem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não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estar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disponíveis</a:t>
            </a:r>
            <a:r>
              <a:rPr lang="en-US" sz="1200" dirty="0">
                <a:latin typeface="Montserrat"/>
              </a:rPr>
              <a:t> para </a:t>
            </a:r>
            <a:r>
              <a:rPr lang="en-US" sz="1200" dirty="0" err="1">
                <a:latin typeface="Montserrat"/>
              </a:rPr>
              <a:t>todas</a:t>
            </a:r>
            <a:r>
              <a:rPr lang="en-US" sz="1200" dirty="0">
                <a:latin typeface="Montserrat"/>
              </a:rPr>
              <a:t> as </a:t>
            </a:r>
            <a:r>
              <a:rPr lang="en-US" sz="1200" dirty="0" err="1">
                <a:latin typeface="Montserrat"/>
              </a:rPr>
              <a:t>famílias</a:t>
            </a:r>
            <a:r>
              <a:rPr lang="en-US" sz="1200" dirty="0">
                <a:latin typeface="Montserrat"/>
              </a:rPr>
              <a:t>.</a:t>
            </a:r>
          </a:p>
          <a:p>
            <a:endParaRPr lang="en-US" sz="1200" dirty="0">
              <a:latin typeface="Montserrat"/>
            </a:endParaRPr>
          </a:p>
          <a:p>
            <a:r>
              <a:rPr lang="en-US" sz="1200" dirty="0">
                <a:latin typeface="Montserrat"/>
              </a:rPr>
              <a:t>    </a:t>
            </a:r>
            <a:r>
              <a:rPr lang="en-US" sz="1200" dirty="0" err="1">
                <a:latin typeface="Montserrat"/>
              </a:rPr>
              <a:t>Ãssim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como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tudo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está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conectado</a:t>
            </a:r>
            <a:r>
              <a:rPr lang="en-US" sz="1200" dirty="0">
                <a:latin typeface="Montserrat"/>
              </a:rPr>
              <a:t>, </a:t>
            </a:r>
            <a:r>
              <a:rPr lang="en-US" sz="1200" dirty="0" err="1">
                <a:latin typeface="Montserrat"/>
              </a:rPr>
              <a:t>também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existem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possíveis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riscos</a:t>
            </a:r>
            <a:r>
              <a:rPr lang="en-US" sz="1200" dirty="0">
                <a:latin typeface="Montserrat"/>
              </a:rPr>
              <a:t> de </a:t>
            </a:r>
            <a:r>
              <a:rPr lang="en-US" sz="1200" dirty="0" err="1">
                <a:latin typeface="Montserrat"/>
              </a:rPr>
              <a:t>segurança</a:t>
            </a:r>
            <a:r>
              <a:rPr lang="en-US" sz="1200" dirty="0">
                <a:latin typeface="Montserrat"/>
              </a:rPr>
              <a:t> e </a:t>
            </a:r>
            <a:r>
              <a:rPr lang="en-US" sz="1200" dirty="0" err="1">
                <a:latin typeface="Montserrat"/>
              </a:rPr>
              <a:t>até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preocupações</a:t>
            </a:r>
            <a:r>
              <a:rPr lang="en-US" sz="1200" dirty="0">
                <a:latin typeface="Montserrat"/>
              </a:rPr>
              <a:t> com a </a:t>
            </a:r>
            <a:r>
              <a:rPr lang="en-US" sz="1200" dirty="0" err="1">
                <a:latin typeface="Montserrat"/>
              </a:rPr>
              <a:t>privacidade</a:t>
            </a:r>
            <a:r>
              <a:rPr lang="en-US" sz="1200" dirty="0">
                <a:latin typeface="Montserrat"/>
              </a:rPr>
              <a:t> dos </a:t>
            </a:r>
            <a:r>
              <a:rPr lang="en-US" sz="1200" dirty="0" err="1">
                <a:latin typeface="Montserrat"/>
              </a:rPr>
              <a:t>utilizadores</a:t>
            </a:r>
            <a:r>
              <a:rPr lang="en-US" sz="1200" dirty="0">
                <a:latin typeface="Montserrat"/>
              </a:rPr>
              <a:t>. </a:t>
            </a:r>
          </a:p>
          <a:p>
            <a:endParaRPr lang="en-US" sz="1200" dirty="0">
              <a:latin typeface="Montserrat"/>
            </a:endParaRPr>
          </a:p>
          <a:p>
            <a:r>
              <a:rPr lang="en-US" sz="1200" dirty="0">
                <a:latin typeface="Montserrat"/>
              </a:rPr>
              <a:t>    </a:t>
            </a:r>
            <a:r>
              <a:rPr lang="en-US" sz="1200" dirty="0" err="1">
                <a:latin typeface="Montserrat"/>
              </a:rPr>
              <a:t>Apesar</a:t>
            </a:r>
            <a:r>
              <a:rPr lang="en-US" sz="1200" dirty="0">
                <a:latin typeface="Montserrat"/>
              </a:rPr>
              <a:t> de </a:t>
            </a:r>
            <a:r>
              <a:rPr lang="en-US" sz="1200" dirty="0" err="1">
                <a:latin typeface="Montserrat"/>
              </a:rPr>
              <a:t>alguns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destes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robôs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até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terem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como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objetivo</a:t>
            </a:r>
            <a:r>
              <a:rPr lang="en-US" sz="1200" dirty="0">
                <a:latin typeface="Montserrat"/>
              </a:rPr>
              <a:t> a </a:t>
            </a:r>
            <a:r>
              <a:rPr lang="en-US" sz="1200" dirty="0" err="1">
                <a:latin typeface="Montserrat"/>
              </a:rPr>
              <a:t>interação</a:t>
            </a:r>
            <a:r>
              <a:rPr lang="en-US" sz="1200" dirty="0">
                <a:latin typeface="Montserrat"/>
              </a:rPr>
              <a:t> social, </a:t>
            </a:r>
            <a:r>
              <a:rPr lang="en-US" sz="1200" dirty="0" err="1">
                <a:latin typeface="Montserrat"/>
              </a:rPr>
              <a:t>estes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não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têm</a:t>
            </a:r>
            <a:r>
              <a:rPr lang="en-US" sz="1200" dirty="0">
                <a:latin typeface="Montserrat"/>
              </a:rPr>
              <a:t> a </a:t>
            </a:r>
            <a:r>
              <a:rPr lang="en-US" sz="1200" dirty="0" err="1">
                <a:latin typeface="Montserrat"/>
              </a:rPr>
              <a:t>mesma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empatia</a:t>
            </a:r>
            <a:r>
              <a:rPr lang="en-US" sz="1200" dirty="0">
                <a:latin typeface="Montserrat"/>
              </a:rPr>
              <a:t> e </a:t>
            </a:r>
            <a:r>
              <a:rPr lang="en-US" sz="1200" dirty="0" err="1">
                <a:latin typeface="Montserrat"/>
              </a:rPr>
              <a:t>compreensão</a:t>
            </a:r>
            <a:r>
              <a:rPr lang="en-US" sz="1200" dirty="0">
                <a:latin typeface="Montserrat"/>
              </a:rPr>
              <a:t> que um ser </a:t>
            </a:r>
            <a:r>
              <a:rPr lang="en-US" sz="1200" dirty="0" err="1">
                <a:latin typeface="Montserrat"/>
              </a:rPr>
              <a:t>humano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pode</a:t>
            </a:r>
            <a:r>
              <a:rPr lang="en-US" sz="1200" dirty="0">
                <a:latin typeface="Montserrat"/>
              </a:rPr>
              <a:t> </a:t>
            </a:r>
            <a:r>
              <a:rPr lang="en-US" sz="1200" dirty="0" err="1">
                <a:latin typeface="Montserrat"/>
              </a:rPr>
              <a:t>oferecer</a:t>
            </a:r>
            <a:r>
              <a:rPr lang="en-US" sz="1200" dirty="0">
                <a:latin typeface="Montserrat"/>
              </a:rPr>
              <a:t>.</a:t>
            </a:r>
          </a:p>
        </p:txBody>
      </p:sp>
      <p:pic>
        <p:nvPicPr>
          <p:cNvPr id="3" name="Imagem 6" descr="Uma imagem com interior, autómato&#10;&#10;Descrição gerada automaticamente">
            <a:extLst>
              <a:ext uri="{FF2B5EF4-FFF2-40B4-BE49-F238E27FC236}">
                <a16:creationId xmlns:a16="http://schemas.microsoft.com/office/drawing/2014/main" id="{57D44C67-9E22-09D9-D3E5-EB7FA2656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0" y="3807264"/>
            <a:ext cx="1823831" cy="1012964"/>
          </a:xfrm>
          <a:prstGeom prst="rect">
            <a:avLst/>
          </a:prstGeom>
        </p:spPr>
      </p:pic>
      <p:pic>
        <p:nvPicPr>
          <p:cNvPr id="4" name="Imagem 6" descr="Uma imagem com autómato&#10;&#10;Descrição gerada automaticamente">
            <a:extLst>
              <a:ext uri="{FF2B5EF4-FFF2-40B4-BE49-F238E27FC236}">
                <a16:creationId xmlns:a16="http://schemas.microsoft.com/office/drawing/2014/main" id="{9CCFCB38-8B45-88BC-C0EE-1D43C8A6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110" y="3858944"/>
            <a:ext cx="1863971" cy="1059769"/>
          </a:xfrm>
          <a:prstGeom prst="rect">
            <a:avLst/>
          </a:prstGeom>
        </p:spPr>
      </p:pic>
      <p:pic>
        <p:nvPicPr>
          <p:cNvPr id="7" name="Imagem 8" descr="Uma imagem com texto, interior, máscara, óculos&#10;&#10;Descrição gerada automaticamente">
            <a:extLst>
              <a:ext uri="{FF2B5EF4-FFF2-40B4-BE49-F238E27FC236}">
                <a16:creationId xmlns:a16="http://schemas.microsoft.com/office/drawing/2014/main" id="{4E900444-0198-1ACC-E490-22ADCEEE3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612" y="3859090"/>
            <a:ext cx="1863971" cy="1059474"/>
          </a:xfrm>
          <a:prstGeom prst="rect">
            <a:avLst/>
          </a:prstGeom>
        </p:spPr>
      </p:pic>
      <p:pic>
        <p:nvPicPr>
          <p:cNvPr id="9" name="Imagem 9" descr="Uma imagem com pessoa&#10;&#10;Descrição gerada automaticamente">
            <a:extLst>
              <a:ext uri="{FF2B5EF4-FFF2-40B4-BE49-F238E27FC236}">
                <a16:creationId xmlns:a16="http://schemas.microsoft.com/office/drawing/2014/main" id="{CBAADDE8-C865-50A5-A876-983B4CECC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418" y="3804405"/>
            <a:ext cx="1717433" cy="1015823"/>
          </a:xfrm>
          <a:prstGeom prst="rect">
            <a:avLst/>
          </a:prstGeom>
        </p:spPr>
      </p:pic>
      <p:pic>
        <p:nvPicPr>
          <p:cNvPr id="11" name="Imagem 10">
            <a:hlinkClick r:id="rId7" action="ppaction://hlinksldjump"/>
            <a:extLst>
              <a:ext uri="{FF2B5EF4-FFF2-40B4-BE49-F238E27FC236}">
                <a16:creationId xmlns:a16="http://schemas.microsoft.com/office/drawing/2014/main" id="{977160A2-C9B1-F415-1111-F99E49185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5682" y="0"/>
            <a:ext cx="658318" cy="5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1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>
            <a:spLocks noGrp="1"/>
          </p:cNvSpPr>
          <p:nvPr>
            <p:ph type="subTitle" idx="4"/>
          </p:nvPr>
        </p:nvSpPr>
        <p:spPr>
          <a:xfrm>
            <a:off x="1736429" y="2431585"/>
            <a:ext cx="6620872" cy="619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sz="2000" b="1" dirty="0">
                <a:latin typeface="Montserrat" panose="00000500000000000000" pitchFamily="2" charset="0"/>
              </a:rPr>
              <a:t>Assistentes Virtuais</a:t>
            </a:r>
            <a:endParaRPr lang="en" sz="20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0" indent="0"/>
            <a:r>
              <a:rPr lang="en" dirty="0">
                <a:solidFill>
                  <a:schemeClr val="tx1"/>
                </a:solidFill>
                <a:latin typeface="Montserrat" panose="00000500000000000000" pitchFamily="2" charset="0"/>
              </a:rPr>
              <a:t>Também conhecidos por Smart Home Hubs têm vindo a evoluir rapidamente nos últimos anos, devido principalmente aos avanços na IA, reconhecimento de voz e IoT (Internet das Coisas).</a:t>
            </a:r>
            <a:endParaRPr lang="en-US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69" name="Google Shape;469;p34"/>
          <p:cNvSpPr txBox="1">
            <a:spLocks noGrp="1"/>
          </p:cNvSpPr>
          <p:nvPr>
            <p:ph type="subTitle" idx="2"/>
          </p:nvPr>
        </p:nvSpPr>
        <p:spPr>
          <a:xfrm>
            <a:off x="1746826" y="951480"/>
            <a:ext cx="6760804" cy="1340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b="1" dirty="0">
                <a:latin typeface="Montserrat" panose="00000500000000000000" pitchFamily="2" charset="0"/>
              </a:rPr>
              <a:t>Anna</a:t>
            </a:r>
            <a:br>
              <a:rPr lang="en-US" dirty="0"/>
            </a:br>
            <a:r>
              <a:rPr lang="en" dirty="0">
                <a:solidFill>
                  <a:schemeClr val="tx1"/>
                </a:solidFill>
                <a:latin typeface="Montserrat" panose="00000500000000000000" pitchFamily="2" charset="0"/>
              </a:rPr>
              <a:t>Anna™ é um robô híbrido de IA treinado pelo cérebro humano que irá cuidar da casa. Tem uma forma semelhante à de um ser humano, com cerca de 130 centímetros de altura e 70 centímetros de largura. O peso previsto é entre 50 e 70 quilogramas e, quando necessário, os utilizadores poderão movimentar facilmente, graças às rodas.</a:t>
            </a:r>
            <a:endParaRPr lang="pt-P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Exemplos de robôs Domésticos</a:t>
            </a:r>
          </a:p>
        </p:txBody>
      </p:sp>
      <p:sp>
        <p:nvSpPr>
          <p:cNvPr id="14" name="Google Shape;468;p34">
            <a:extLst>
              <a:ext uri="{FF2B5EF4-FFF2-40B4-BE49-F238E27FC236}">
                <a16:creationId xmlns:a16="http://schemas.microsoft.com/office/drawing/2014/main" id="{61A0B972-3E0E-78C8-5C09-4C33F6E84BAD}"/>
              </a:ext>
            </a:extLst>
          </p:cNvPr>
          <p:cNvSpPr txBox="1">
            <a:spLocks/>
          </p:cNvSpPr>
          <p:nvPr/>
        </p:nvSpPr>
        <p:spPr>
          <a:xfrm>
            <a:off x="1736429" y="3808415"/>
            <a:ext cx="6620872" cy="92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2000" b="1" dirty="0">
                <a:latin typeface="Montserrat" panose="00000500000000000000" pitchFamily="2" charset="0"/>
              </a:rPr>
              <a:t>Aibo, o </a:t>
            </a:r>
            <a:r>
              <a:rPr lang="en-US" sz="2000" b="1" dirty="0" err="1">
                <a:latin typeface="Montserrat" panose="00000500000000000000" pitchFamily="2" charset="0"/>
              </a:rPr>
              <a:t>cão</a:t>
            </a:r>
            <a:r>
              <a:rPr lang="en-US" sz="2000" b="1" dirty="0">
                <a:latin typeface="Montserrat" panose="00000500000000000000" pitchFamily="2" charset="0"/>
              </a:rPr>
              <a:t> </a:t>
            </a:r>
            <a:r>
              <a:rPr lang="en-US" sz="2000" b="1" dirty="0" err="1">
                <a:latin typeface="Montserrat" panose="00000500000000000000" pitchFamily="2" charset="0"/>
              </a:rPr>
              <a:t>robô</a:t>
            </a:r>
            <a:endParaRPr lang="en-US" sz="2000" dirty="0">
              <a:latin typeface="Montserrat" panose="00000500000000000000" pitchFamily="2" charset="0"/>
            </a:endParaRPr>
          </a:p>
          <a:p>
            <a:pPr marL="0" indent="0"/>
            <a:r>
              <a:rPr lang="en-US" dirty="0" err="1">
                <a:latin typeface="Montserrat" panose="00000500000000000000" pitchFamily="2" charset="0"/>
              </a:rPr>
              <a:t>Tenta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imitar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ao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máximo</a:t>
            </a:r>
            <a:r>
              <a:rPr lang="en-US" dirty="0">
                <a:latin typeface="Montserrat" panose="00000500000000000000" pitchFamily="2" charset="0"/>
              </a:rPr>
              <a:t> um animal de </a:t>
            </a:r>
            <a:r>
              <a:rPr lang="en-US" dirty="0" err="1">
                <a:latin typeface="Montserrat" panose="00000500000000000000" pitchFamily="2" charset="0"/>
              </a:rPr>
              <a:t>estimação</a:t>
            </a:r>
            <a:r>
              <a:rPr lang="en-US" dirty="0">
                <a:latin typeface="Montserrat" panose="00000500000000000000" pitchFamily="2" charset="0"/>
              </a:rPr>
              <a:t>, </a:t>
            </a:r>
            <a:r>
              <a:rPr lang="en-US" dirty="0" err="1">
                <a:latin typeface="Montserrat" panose="00000500000000000000" pitchFamily="2" charset="0"/>
              </a:rPr>
              <a:t>possui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inteligência</a:t>
            </a:r>
            <a:r>
              <a:rPr lang="en-US" dirty="0">
                <a:latin typeface="Montserrat" panose="00000500000000000000" pitchFamily="2" charset="0"/>
              </a:rPr>
              <a:t> artificial, </a:t>
            </a:r>
            <a:r>
              <a:rPr lang="en-US" dirty="0" err="1">
                <a:latin typeface="Montserrat" panose="00000500000000000000" pitchFamily="2" charset="0"/>
              </a:rPr>
              <a:t>tendo</a:t>
            </a:r>
            <a:r>
              <a:rPr lang="en-US" dirty="0">
                <a:latin typeface="Montserrat" panose="00000500000000000000" pitchFamily="2" charset="0"/>
              </a:rPr>
              <a:t> a </a:t>
            </a:r>
            <a:r>
              <a:rPr lang="en-US" dirty="0" err="1">
                <a:latin typeface="Montserrat" panose="00000500000000000000" pitchFamily="2" charset="0"/>
              </a:rPr>
              <a:t>capacidade</a:t>
            </a:r>
            <a:r>
              <a:rPr lang="en-US" dirty="0">
                <a:latin typeface="Montserrat" panose="00000500000000000000" pitchFamily="2" charset="0"/>
              </a:rPr>
              <a:t> de </a:t>
            </a:r>
            <a:r>
              <a:rPr lang="en-US" dirty="0" err="1">
                <a:latin typeface="Montserrat" panose="00000500000000000000" pitchFamily="2" charset="0"/>
              </a:rPr>
              <a:t>reconhecer</a:t>
            </a:r>
            <a:r>
              <a:rPr lang="en-US" dirty="0">
                <a:latin typeface="Montserrat" panose="00000500000000000000" pitchFamily="2" charset="0"/>
              </a:rPr>
              <a:t> e </a:t>
            </a:r>
            <a:r>
              <a:rPr lang="en-US" dirty="0" err="1">
                <a:latin typeface="Montserrat" panose="00000500000000000000" pitchFamily="2" charset="0"/>
              </a:rPr>
              <a:t>afeiçoar</a:t>
            </a:r>
            <a:r>
              <a:rPr lang="en-US" dirty="0">
                <a:latin typeface="Montserrat" panose="00000500000000000000" pitchFamily="2" charset="0"/>
              </a:rPr>
              <a:t>-se </a:t>
            </a:r>
            <a:r>
              <a:rPr lang="en-US" dirty="0" err="1">
                <a:latin typeface="Montserrat" panose="00000500000000000000" pitchFamily="2" charset="0"/>
              </a:rPr>
              <a:t>ao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dono</a:t>
            </a:r>
            <a:r>
              <a:rPr lang="en-US" dirty="0">
                <a:latin typeface="Montserrat" panose="00000500000000000000" pitchFamily="2" charset="0"/>
              </a:rPr>
              <a:t>, pois </a:t>
            </a:r>
            <a:r>
              <a:rPr lang="en-US" dirty="0" err="1">
                <a:latin typeface="Montserrat" panose="00000500000000000000" pitchFamily="2" charset="0"/>
              </a:rPr>
              <a:t>reconhece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caras</a:t>
            </a:r>
            <a:r>
              <a:rPr lang="en-US" dirty="0">
                <a:latin typeface="Montserrat" panose="00000500000000000000" pitchFamily="2" charset="0"/>
              </a:rPr>
              <a:t> e sons.</a:t>
            </a:r>
          </a:p>
        </p:txBody>
      </p:sp>
      <p:pic>
        <p:nvPicPr>
          <p:cNvPr id="3" name="Picture 3" descr="A picture containing blue, ball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FAE04A12-5FD6-E274-243A-EBFC1D596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5" y="2524745"/>
            <a:ext cx="1045266" cy="1061830"/>
          </a:xfrm>
          <a:prstGeom prst="rect">
            <a:avLst/>
          </a:prstGeom>
        </p:spPr>
      </p:pic>
      <p:pic>
        <p:nvPicPr>
          <p:cNvPr id="4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A6AC7464-FF74-11C7-5299-F23722C25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26" y="3891998"/>
            <a:ext cx="1045265" cy="1053548"/>
          </a:xfrm>
          <a:prstGeom prst="rect">
            <a:avLst/>
          </a:prstGeom>
        </p:spPr>
      </p:pic>
      <p:pic>
        <p:nvPicPr>
          <p:cNvPr id="5" name="Picture 5" descr="A picture containing appliance, white, automaton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4998F542-E1E4-4D22-E665-1ECAA23958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25" t="833" r="15000"/>
          <a:stretch/>
        </p:blipFill>
        <p:spPr>
          <a:xfrm>
            <a:off x="636370" y="1196940"/>
            <a:ext cx="1039853" cy="1000550"/>
          </a:xfrm>
          <a:prstGeom prst="rect">
            <a:avLst/>
          </a:prstGeom>
        </p:spPr>
      </p:pic>
      <p:pic>
        <p:nvPicPr>
          <p:cNvPr id="2" name="Imagem 1">
            <a:hlinkClick r:id="rId9" action="ppaction://hlinksldjump"/>
            <a:extLst>
              <a:ext uri="{FF2B5EF4-FFF2-40B4-BE49-F238E27FC236}">
                <a16:creationId xmlns:a16="http://schemas.microsoft.com/office/drawing/2014/main" id="{92B0528F-B857-D973-B923-93A3F5F79C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5682" y="0"/>
            <a:ext cx="658318" cy="5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869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700</Words>
  <Application>Microsoft Office PowerPoint</Application>
  <PresentationFormat>Apresentação no Ecrã (16:9)</PresentationFormat>
  <Paragraphs>69</Paragraphs>
  <Slides>17</Slides>
  <Notes>9</Notes>
  <HiddenSlides>0</HiddenSlides>
  <MMClips>6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3" baseType="lpstr">
      <vt:lpstr>Montserrat</vt:lpstr>
      <vt:lpstr>Arial</vt:lpstr>
      <vt:lpstr>Palanquin Dark</vt:lpstr>
      <vt:lpstr>Poppins</vt:lpstr>
      <vt:lpstr>Poppins Black</vt:lpstr>
      <vt:lpstr>Robotic Workshop by Slidesgo</vt:lpstr>
      <vt:lpstr>Apresentação do PowerPoint</vt:lpstr>
      <vt:lpstr>Apresentação do PowerPoint</vt:lpstr>
      <vt:lpstr>Robôs:  Domésticos &amp; Industriais</vt:lpstr>
      <vt:lpstr> O que é um robô?</vt:lpstr>
      <vt:lpstr>E a robótica?</vt:lpstr>
      <vt:lpstr>Tipos de Robôs</vt:lpstr>
      <vt:lpstr>Tipos de Robôs</vt:lpstr>
      <vt:lpstr>Robôs Domésticos</vt:lpstr>
      <vt:lpstr>Exemplos de robôs Domésticos</vt:lpstr>
      <vt:lpstr>Anna</vt:lpstr>
      <vt:lpstr>Assistentes Virtuais </vt:lpstr>
      <vt:lpstr>Aibo, o cão robô</vt:lpstr>
      <vt:lpstr>Robôs Industriais</vt:lpstr>
      <vt:lpstr>Exemplos de robôs Industriais</vt:lpstr>
      <vt:lpstr>Robôs Spot e Spot Arm</vt:lpstr>
      <vt:lpstr>Atlas e Stretch </vt:lpstr>
      <vt:lpstr>Fim!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Workshop</dc:title>
  <dc:creator>goncalo carvalho</dc:creator>
  <cp:lastModifiedBy>goncalo carvalho</cp:lastModifiedBy>
  <cp:revision>28</cp:revision>
  <dcterms:modified xsi:type="dcterms:W3CDTF">2023-05-28T17:07:57Z</dcterms:modified>
</cp:coreProperties>
</file>